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3"/>
  </p:notesMasterIdLst>
  <p:handoutMasterIdLst>
    <p:handoutMasterId r:id="rId14"/>
  </p:handoutMasterIdLst>
  <p:sldIdLst>
    <p:sldId id="256" r:id="rId2"/>
    <p:sldId id="258" r:id="rId3"/>
    <p:sldId id="259" r:id="rId4"/>
    <p:sldId id="267"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6553D0-435B-47CB-BDE7-450CE227956D}" v="723" dt="2022-02-17T20:09:43.6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8" autoAdjust="0"/>
    <p:restoredTop sz="94660"/>
  </p:normalViewPr>
  <p:slideViewPr>
    <p:cSldViewPr snapToGrid="0">
      <p:cViewPr varScale="1">
        <p:scale>
          <a:sx n="118" d="100"/>
          <a:sy n="118" d="100"/>
        </p:scale>
        <p:origin x="248" y="392"/>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893E6D-0A1A-49AE-ADCF-BC26A2A0DCE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29F4429-9A98-40D6-A840-B443373C06C2}">
      <dgm:prSet/>
      <dgm:spPr/>
      <dgm:t>
        <a:bodyPr/>
        <a:lstStyle/>
        <a:p>
          <a:r>
            <a:rPr lang="en-US" dirty="0"/>
            <a:t>Game demo - </a:t>
          </a:r>
        </a:p>
      </dgm:t>
    </dgm:pt>
    <dgm:pt modelId="{78034454-B2F6-4971-9980-45705C6B2798}" type="parTrans" cxnId="{B403B25B-91C6-4338-B5AA-349F7FB6A55D}">
      <dgm:prSet/>
      <dgm:spPr/>
      <dgm:t>
        <a:bodyPr/>
        <a:lstStyle/>
        <a:p>
          <a:endParaRPr lang="en-US"/>
        </a:p>
      </dgm:t>
    </dgm:pt>
    <dgm:pt modelId="{90712F3B-948A-483E-957C-395D9D932A8C}" type="sibTrans" cxnId="{B403B25B-91C6-4338-B5AA-349F7FB6A55D}">
      <dgm:prSet/>
      <dgm:spPr/>
      <dgm:t>
        <a:bodyPr/>
        <a:lstStyle/>
        <a:p>
          <a:endParaRPr lang="en-US"/>
        </a:p>
      </dgm:t>
    </dgm:pt>
    <dgm:pt modelId="{0289CD87-0161-4EDC-98E5-6E70A65CE070}">
      <dgm:prSet/>
      <dgm:spPr/>
      <dgm:t>
        <a:bodyPr/>
        <a:lstStyle/>
        <a:p>
          <a:r>
            <a:rPr lang="en-US" dirty="0"/>
            <a:t>UX design – Mounika</a:t>
          </a:r>
        </a:p>
      </dgm:t>
    </dgm:pt>
    <dgm:pt modelId="{D129D73B-D04A-4DB8-8A91-C8936D5EEA04}" type="parTrans" cxnId="{452917EC-302F-4B7E-A802-6429D00CD7CF}">
      <dgm:prSet/>
      <dgm:spPr/>
      <dgm:t>
        <a:bodyPr/>
        <a:lstStyle/>
        <a:p>
          <a:endParaRPr lang="en-US"/>
        </a:p>
      </dgm:t>
    </dgm:pt>
    <dgm:pt modelId="{84B8AF8C-AA24-417E-9CB3-FFAEAD7443D5}" type="sibTrans" cxnId="{452917EC-302F-4B7E-A802-6429D00CD7CF}">
      <dgm:prSet/>
      <dgm:spPr/>
      <dgm:t>
        <a:bodyPr/>
        <a:lstStyle/>
        <a:p>
          <a:endParaRPr lang="en-US"/>
        </a:p>
      </dgm:t>
    </dgm:pt>
    <dgm:pt modelId="{B6DE8859-96FC-420F-8B0B-4E6A38CDE015}">
      <dgm:prSet/>
      <dgm:spPr/>
      <dgm:t>
        <a:bodyPr/>
        <a:lstStyle/>
        <a:p>
          <a:r>
            <a:rPr lang="en-US" dirty="0"/>
            <a:t>CSS animations and transformations – </a:t>
          </a:r>
          <a:r>
            <a:rPr lang="en-US" dirty="0" err="1"/>
            <a:t>Avinash</a:t>
          </a:r>
          <a:r>
            <a:rPr lang="en-US" dirty="0"/>
            <a:t> </a:t>
          </a:r>
        </a:p>
      </dgm:t>
    </dgm:pt>
    <dgm:pt modelId="{851A607D-AE1E-4BBB-9D44-1F1ED844F6E6}" type="parTrans" cxnId="{A574EF17-7FE9-4AA8-B179-68763D185519}">
      <dgm:prSet/>
      <dgm:spPr/>
      <dgm:t>
        <a:bodyPr/>
        <a:lstStyle/>
        <a:p>
          <a:endParaRPr lang="en-US"/>
        </a:p>
      </dgm:t>
    </dgm:pt>
    <dgm:pt modelId="{481D112B-78E0-4382-86DC-1EA9683DE0E7}" type="sibTrans" cxnId="{A574EF17-7FE9-4AA8-B179-68763D185519}">
      <dgm:prSet/>
      <dgm:spPr/>
      <dgm:t>
        <a:bodyPr/>
        <a:lstStyle/>
        <a:p>
          <a:endParaRPr lang="en-US"/>
        </a:p>
      </dgm:t>
    </dgm:pt>
    <dgm:pt modelId="{CCE113A4-4A47-4BD6-A9D2-13201756EFC9}">
      <dgm:prSet/>
      <dgm:spPr/>
      <dgm:t>
        <a:bodyPr/>
        <a:lstStyle/>
        <a:p>
          <a:r>
            <a:rPr lang="en-US" dirty="0"/>
            <a:t>Linking it to the HTML and Testing the Visual Implementation - Shriya</a:t>
          </a:r>
        </a:p>
      </dgm:t>
    </dgm:pt>
    <dgm:pt modelId="{E56F908A-11F1-491C-81BE-1BEA1A238461}" type="parTrans" cxnId="{3F911A42-0E4D-4ED0-A602-F3AC4580A7D9}">
      <dgm:prSet/>
      <dgm:spPr/>
      <dgm:t>
        <a:bodyPr/>
        <a:lstStyle/>
        <a:p>
          <a:endParaRPr lang="en-US"/>
        </a:p>
      </dgm:t>
    </dgm:pt>
    <dgm:pt modelId="{8FA6B9B8-8318-489E-A5DF-194F3F5A6E5B}" type="sibTrans" cxnId="{3F911A42-0E4D-4ED0-A602-F3AC4580A7D9}">
      <dgm:prSet/>
      <dgm:spPr/>
      <dgm:t>
        <a:bodyPr/>
        <a:lstStyle/>
        <a:p>
          <a:endParaRPr lang="en-US"/>
        </a:p>
      </dgm:t>
    </dgm:pt>
    <dgm:pt modelId="{B26FD321-B897-3444-81AB-A08386F955D0}" type="pres">
      <dgm:prSet presAssocID="{FE893E6D-0A1A-49AE-ADCF-BC26A2A0DCE6}" presName="hierChild1" presStyleCnt="0">
        <dgm:presLayoutVars>
          <dgm:orgChart val="1"/>
          <dgm:chPref val="1"/>
          <dgm:dir/>
          <dgm:animOne val="branch"/>
          <dgm:animLvl val="lvl"/>
          <dgm:resizeHandles/>
        </dgm:presLayoutVars>
      </dgm:prSet>
      <dgm:spPr/>
    </dgm:pt>
    <dgm:pt modelId="{D5F70C8D-59C7-DF4B-BA25-DF0D848ED5CD}" type="pres">
      <dgm:prSet presAssocID="{729F4429-9A98-40D6-A840-B443373C06C2}" presName="hierRoot1" presStyleCnt="0">
        <dgm:presLayoutVars>
          <dgm:hierBranch val="init"/>
        </dgm:presLayoutVars>
      </dgm:prSet>
      <dgm:spPr/>
    </dgm:pt>
    <dgm:pt modelId="{DCEF5097-EB52-0F41-8A86-CC43ECC44925}" type="pres">
      <dgm:prSet presAssocID="{729F4429-9A98-40D6-A840-B443373C06C2}" presName="rootComposite1" presStyleCnt="0"/>
      <dgm:spPr/>
    </dgm:pt>
    <dgm:pt modelId="{14D5A951-2DDD-1F42-BF5C-FFDE583B4816}" type="pres">
      <dgm:prSet presAssocID="{729F4429-9A98-40D6-A840-B443373C06C2}" presName="rootText1" presStyleLbl="node0" presStyleIdx="0" presStyleCnt="4">
        <dgm:presLayoutVars>
          <dgm:chPref val="3"/>
        </dgm:presLayoutVars>
      </dgm:prSet>
      <dgm:spPr/>
    </dgm:pt>
    <dgm:pt modelId="{89970ED8-5887-EB45-A8A7-8CC5E37812B1}" type="pres">
      <dgm:prSet presAssocID="{729F4429-9A98-40D6-A840-B443373C06C2}" presName="rootConnector1" presStyleLbl="node1" presStyleIdx="0" presStyleCnt="0"/>
      <dgm:spPr/>
    </dgm:pt>
    <dgm:pt modelId="{56D46550-8A57-5D4A-A751-5041DBDD4E4F}" type="pres">
      <dgm:prSet presAssocID="{729F4429-9A98-40D6-A840-B443373C06C2}" presName="hierChild2" presStyleCnt="0"/>
      <dgm:spPr/>
    </dgm:pt>
    <dgm:pt modelId="{566CDAC5-2F04-114E-BC7B-42A8B58B7F63}" type="pres">
      <dgm:prSet presAssocID="{729F4429-9A98-40D6-A840-B443373C06C2}" presName="hierChild3" presStyleCnt="0"/>
      <dgm:spPr/>
    </dgm:pt>
    <dgm:pt modelId="{5E244940-868C-EC4B-A6C5-341519C6E227}" type="pres">
      <dgm:prSet presAssocID="{0289CD87-0161-4EDC-98E5-6E70A65CE070}" presName="hierRoot1" presStyleCnt="0">
        <dgm:presLayoutVars>
          <dgm:hierBranch val="init"/>
        </dgm:presLayoutVars>
      </dgm:prSet>
      <dgm:spPr/>
    </dgm:pt>
    <dgm:pt modelId="{8198F188-5DEF-DA4A-B949-5AA31D961F9F}" type="pres">
      <dgm:prSet presAssocID="{0289CD87-0161-4EDC-98E5-6E70A65CE070}" presName="rootComposite1" presStyleCnt="0"/>
      <dgm:spPr/>
    </dgm:pt>
    <dgm:pt modelId="{A451E9D7-556A-EC4D-9392-B40D248B809E}" type="pres">
      <dgm:prSet presAssocID="{0289CD87-0161-4EDC-98E5-6E70A65CE070}" presName="rootText1" presStyleLbl="node0" presStyleIdx="1" presStyleCnt="4">
        <dgm:presLayoutVars>
          <dgm:chPref val="3"/>
        </dgm:presLayoutVars>
      </dgm:prSet>
      <dgm:spPr/>
    </dgm:pt>
    <dgm:pt modelId="{B3414E73-EF22-0547-8C81-3FA669A592FE}" type="pres">
      <dgm:prSet presAssocID="{0289CD87-0161-4EDC-98E5-6E70A65CE070}" presName="rootConnector1" presStyleLbl="node1" presStyleIdx="0" presStyleCnt="0"/>
      <dgm:spPr/>
    </dgm:pt>
    <dgm:pt modelId="{C4A2062C-8C29-3B48-A574-B126B7A64419}" type="pres">
      <dgm:prSet presAssocID="{0289CD87-0161-4EDC-98E5-6E70A65CE070}" presName="hierChild2" presStyleCnt="0"/>
      <dgm:spPr/>
    </dgm:pt>
    <dgm:pt modelId="{F8FD9068-A3E7-C44E-8907-9B5F49E9495B}" type="pres">
      <dgm:prSet presAssocID="{0289CD87-0161-4EDC-98E5-6E70A65CE070}" presName="hierChild3" presStyleCnt="0"/>
      <dgm:spPr/>
    </dgm:pt>
    <dgm:pt modelId="{BA86E2C2-1118-8B4D-B658-B106B516976B}" type="pres">
      <dgm:prSet presAssocID="{B6DE8859-96FC-420F-8B0B-4E6A38CDE015}" presName="hierRoot1" presStyleCnt="0">
        <dgm:presLayoutVars>
          <dgm:hierBranch val="init"/>
        </dgm:presLayoutVars>
      </dgm:prSet>
      <dgm:spPr/>
    </dgm:pt>
    <dgm:pt modelId="{36CDF7A1-5B9A-4144-9421-3B2679C437C8}" type="pres">
      <dgm:prSet presAssocID="{B6DE8859-96FC-420F-8B0B-4E6A38CDE015}" presName="rootComposite1" presStyleCnt="0"/>
      <dgm:spPr/>
    </dgm:pt>
    <dgm:pt modelId="{8AB15457-68FF-1C43-99C2-082849D8738D}" type="pres">
      <dgm:prSet presAssocID="{B6DE8859-96FC-420F-8B0B-4E6A38CDE015}" presName="rootText1" presStyleLbl="node0" presStyleIdx="2" presStyleCnt="4">
        <dgm:presLayoutVars>
          <dgm:chPref val="3"/>
        </dgm:presLayoutVars>
      </dgm:prSet>
      <dgm:spPr/>
    </dgm:pt>
    <dgm:pt modelId="{EC28071E-EDE8-234D-BEA3-AD62AA035158}" type="pres">
      <dgm:prSet presAssocID="{B6DE8859-96FC-420F-8B0B-4E6A38CDE015}" presName="rootConnector1" presStyleLbl="node1" presStyleIdx="0" presStyleCnt="0"/>
      <dgm:spPr/>
    </dgm:pt>
    <dgm:pt modelId="{15232BBD-7ECA-F348-BB48-FE75FBA56781}" type="pres">
      <dgm:prSet presAssocID="{B6DE8859-96FC-420F-8B0B-4E6A38CDE015}" presName="hierChild2" presStyleCnt="0"/>
      <dgm:spPr/>
    </dgm:pt>
    <dgm:pt modelId="{32ABBB8A-2B47-3E4E-A707-FCDA2CED66F1}" type="pres">
      <dgm:prSet presAssocID="{B6DE8859-96FC-420F-8B0B-4E6A38CDE015}" presName="hierChild3" presStyleCnt="0"/>
      <dgm:spPr/>
    </dgm:pt>
    <dgm:pt modelId="{25EA2F1E-8A8D-9544-BF73-23E10266D0BD}" type="pres">
      <dgm:prSet presAssocID="{CCE113A4-4A47-4BD6-A9D2-13201756EFC9}" presName="hierRoot1" presStyleCnt="0">
        <dgm:presLayoutVars>
          <dgm:hierBranch val="init"/>
        </dgm:presLayoutVars>
      </dgm:prSet>
      <dgm:spPr/>
    </dgm:pt>
    <dgm:pt modelId="{F079F3C8-F6F8-BF49-A393-FC769A930F24}" type="pres">
      <dgm:prSet presAssocID="{CCE113A4-4A47-4BD6-A9D2-13201756EFC9}" presName="rootComposite1" presStyleCnt="0"/>
      <dgm:spPr/>
    </dgm:pt>
    <dgm:pt modelId="{E1B3C6E1-6918-834E-A4C5-9358B03E56D1}" type="pres">
      <dgm:prSet presAssocID="{CCE113A4-4A47-4BD6-A9D2-13201756EFC9}" presName="rootText1" presStyleLbl="node0" presStyleIdx="3" presStyleCnt="4">
        <dgm:presLayoutVars>
          <dgm:chPref val="3"/>
        </dgm:presLayoutVars>
      </dgm:prSet>
      <dgm:spPr/>
    </dgm:pt>
    <dgm:pt modelId="{FAD97043-3633-A142-8BF9-F1CD363CDA8B}" type="pres">
      <dgm:prSet presAssocID="{CCE113A4-4A47-4BD6-A9D2-13201756EFC9}" presName="rootConnector1" presStyleLbl="node1" presStyleIdx="0" presStyleCnt="0"/>
      <dgm:spPr/>
    </dgm:pt>
    <dgm:pt modelId="{8257A309-1410-6040-9499-6115717F4E47}" type="pres">
      <dgm:prSet presAssocID="{CCE113A4-4A47-4BD6-A9D2-13201756EFC9}" presName="hierChild2" presStyleCnt="0"/>
      <dgm:spPr/>
    </dgm:pt>
    <dgm:pt modelId="{891B474A-5551-4847-9167-D2C2EF7D7640}" type="pres">
      <dgm:prSet presAssocID="{CCE113A4-4A47-4BD6-A9D2-13201756EFC9}" presName="hierChild3" presStyleCnt="0"/>
      <dgm:spPr/>
    </dgm:pt>
  </dgm:ptLst>
  <dgm:cxnLst>
    <dgm:cxn modelId="{A574EF17-7FE9-4AA8-B179-68763D185519}" srcId="{FE893E6D-0A1A-49AE-ADCF-BC26A2A0DCE6}" destId="{B6DE8859-96FC-420F-8B0B-4E6A38CDE015}" srcOrd="2" destOrd="0" parTransId="{851A607D-AE1E-4BBB-9D44-1F1ED844F6E6}" sibTransId="{481D112B-78E0-4382-86DC-1EA9683DE0E7}"/>
    <dgm:cxn modelId="{6E8A4123-4F86-7140-9ED5-61950923B9A5}" type="presOf" srcId="{0289CD87-0161-4EDC-98E5-6E70A65CE070}" destId="{A451E9D7-556A-EC4D-9392-B40D248B809E}" srcOrd="0" destOrd="0" presId="urn:microsoft.com/office/officeart/2005/8/layout/orgChart1"/>
    <dgm:cxn modelId="{FEF5852B-7574-2141-904D-9CA3A1560321}" type="presOf" srcId="{B6DE8859-96FC-420F-8B0B-4E6A38CDE015}" destId="{8AB15457-68FF-1C43-99C2-082849D8738D}" srcOrd="0" destOrd="0" presId="urn:microsoft.com/office/officeart/2005/8/layout/orgChart1"/>
    <dgm:cxn modelId="{C149A335-547F-C24C-9128-B8095E418884}" type="presOf" srcId="{0289CD87-0161-4EDC-98E5-6E70A65CE070}" destId="{B3414E73-EF22-0547-8C81-3FA669A592FE}" srcOrd="1" destOrd="0" presId="urn:microsoft.com/office/officeart/2005/8/layout/orgChart1"/>
    <dgm:cxn modelId="{3F911A42-0E4D-4ED0-A602-F3AC4580A7D9}" srcId="{FE893E6D-0A1A-49AE-ADCF-BC26A2A0DCE6}" destId="{CCE113A4-4A47-4BD6-A9D2-13201756EFC9}" srcOrd="3" destOrd="0" parTransId="{E56F908A-11F1-491C-81BE-1BEA1A238461}" sibTransId="{8FA6B9B8-8318-489E-A5DF-194F3F5A6E5B}"/>
    <dgm:cxn modelId="{5D77F246-EA55-1940-91F8-1981FADCE9F2}" type="presOf" srcId="{CCE113A4-4A47-4BD6-A9D2-13201756EFC9}" destId="{FAD97043-3633-A142-8BF9-F1CD363CDA8B}" srcOrd="1" destOrd="0" presId="urn:microsoft.com/office/officeart/2005/8/layout/orgChart1"/>
    <dgm:cxn modelId="{B403B25B-91C6-4338-B5AA-349F7FB6A55D}" srcId="{FE893E6D-0A1A-49AE-ADCF-BC26A2A0DCE6}" destId="{729F4429-9A98-40D6-A840-B443373C06C2}" srcOrd="0" destOrd="0" parTransId="{78034454-B2F6-4971-9980-45705C6B2798}" sibTransId="{90712F3B-948A-483E-957C-395D9D932A8C}"/>
    <dgm:cxn modelId="{98AE2771-CCEE-884F-B0F6-994190D73F2E}" type="presOf" srcId="{CCE113A4-4A47-4BD6-A9D2-13201756EFC9}" destId="{E1B3C6E1-6918-834E-A4C5-9358B03E56D1}" srcOrd="0" destOrd="0" presId="urn:microsoft.com/office/officeart/2005/8/layout/orgChart1"/>
    <dgm:cxn modelId="{F023FE76-22CC-244E-A608-0260582A3D95}" type="presOf" srcId="{B6DE8859-96FC-420F-8B0B-4E6A38CDE015}" destId="{EC28071E-EDE8-234D-BEA3-AD62AA035158}" srcOrd="1" destOrd="0" presId="urn:microsoft.com/office/officeart/2005/8/layout/orgChart1"/>
    <dgm:cxn modelId="{4ABFC294-9E29-7540-B4CB-0946176EA0FC}" type="presOf" srcId="{729F4429-9A98-40D6-A840-B443373C06C2}" destId="{89970ED8-5887-EB45-A8A7-8CC5E37812B1}" srcOrd="1" destOrd="0" presId="urn:microsoft.com/office/officeart/2005/8/layout/orgChart1"/>
    <dgm:cxn modelId="{A60F25AB-FC5B-144C-B3BE-4D1E32DCD656}" type="presOf" srcId="{729F4429-9A98-40D6-A840-B443373C06C2}" destId="{14D5A951-2DDD-1F42-BF5C-FFDE583B4816}" srcOrd="0" destOrd="0" presId="urn:microsoft.com/office/officeart/2005/8/layout/orgChart1"/>
    <dgm:cxn modelId="{452917EC-302F-4B7E-A802-6429D00CD7CF}" srcId="{FE893E6D-0A1A-49AE-ADCF-BC26A2A0DCE6}" destId="{0289CD87-0161-4EDC-98E5-6E70A65CE070}" srcOrd="1" destOrd="0" parTransId="{D129D73B-D04A-4DB8-8A91-C8936D5EEA04}" sibTransId="{84B8AF8C-AA24-417E-9CB3-FFAEAD7443D5}"/>
    <dgm:cxn modelId="{94A730F1-9C24-5741-A62C-3A15690B3316}" type="presOf" srcId="{FE893E6D-0A1A-49AE-ADCF-BC26A2A0DCE6}" destId="{B26FD321-B897-3444-81AB-A08386F955D0}" srcOrd="0" destOrd="0" presId="urn:microsoft.com/office/officeart/2005/8/layout/orgChart1"/>
    <dgm:cxn modelId="{65CA3C3F-6967-C24F-9089-6E48638D31B2}" type="presParOf" srcId="{B26FD321-B897-3444-81AB-A08386F955D0}" destId="{D5F70C8D-59C7-DF4B-BA25-DF0D848ED5CD}" srcOrd="0" destOrd="0" presId="urn:microsoft.com/office/officeart/2005/8/layout/orgChart1"/>
    <dgm:cxn modelId="{6106762E-5689-2E49-8B07-B22BF6D60569}" type="presParOf" srcId="{D5F70C8D-59C7-DF4B-BA25-DF0D848ED5CD}" destId="{DCEF5097-EB52-0F41-8A86-CC43ECC44925}" srcOrd="0" destOrd="0" presId="urn:microsoft.com/office/officeart/2005/8/layout/orgChart1"/>
    <dgm:cxn modelId="{0222E314-FF44-2544-806B-D6EC7FE94DA8}" type="presParOf" srcId="{DCEF5097-EB52-0F41-8A86-CC43ECC44925}" destId="{14D5A951-2DDD-1F42-BF5C-FFDE583B4816}" srcOrd="0" destOrd="0" presId="urn:microsoft.com/office/officeart/2005/8/layout/orgChart1"/>
    <dgm:cxn modelId="{4183BFF8-6DF0-C143-989F-B122186D20AA}" type="presParOf" srcId="{DCEF5097-EB52-0F41-8A86-CC43ECC44925}" destId="{89970ED8-5887-EB45-A8A7-8CC5E37812B1}" srcOrd="1" destOrd="0" presId="urn:microsoft.com/office/officeart/2005/8/layout/orgChart1"/>
    <dgm:cxn modelId="{6DDA1B95-B813-5147-92A4-FAD368A60163}" type="presParOf" srcId="{D5F70C8D-59C7-DF4B-BA25-DF0D848ED5CD}" destId="{56D46550-8A57-5D4A-A751-5041DBDD4E4F}" srcOrd="1" destOrd="0" presId="urn:microsoft.com/office/officeart/2005/8/layout/orgChart1"/>
    <dgm:cxn modelId="{279D24F4-2399-9A42-B05D-14163E50081C}" type="presParOf" srcId="{D5F70C8D-59C7-DF4B-BA25-DF0D848ED5CD}" destId="{566CDAC5-2F04-114E-BC7B-42A8B58B7F63}" srcOrd="2" destOrd="0" presId="urn:microsoft.com/office/officeart/2005/8/layout/orgChart1"/>
    <dgm:cxn modelId="{283A53AC-029F-2443-B49C-88AFD70C695E}" type="presParOf" srcId="{B26FD321-B897-3444-81AB-A08386F955D0}" destId="{5E244940-868C-EC4B-A6C5-341519C6E227}" srcOrd="1" destOrd="0" presId="urn:microsoft.com/office/officeart/2005/8/layout/orgChart1"/>
    <dgm:cxn modelId="{47715B27-ED1C-784F-B328-A180D22F73F4}" type="presParOf" srcId="{5E244940-868C-EC4B-A6C5-341519C6E227}" destId="{8198F188-5DEF-DA4A-B949-5AA31D961F9F}" srcOrd="0" destOrd="0" presId="urn:microsoft.com/office/officeart/2005/8/layout/orgChart1"/>
    <dgm:cxn modelId="{944145B7-A74B-B74D-852B-BC1A070643B0}" type="presParOf" srcId="{8198F188-5DEF-DA4A-B949-5AA31D961F9F}" destId="{A451E9D7-556A-EC4D-9392-B40D248B809E}" srcOrd="0" destOrd="0" presId="urn:microsoft.com/office/officeart/2005/8/layout/orgChart1"/>
    <dgm:cxn modelId="{E8353424-5B2C-FC46-8DF6-3E59646F9FF1}" type="presParOf" srcId="{8198F188-5DEF-DA4A-B949-5AA31D961F9F}" destId="{B3414E73-EF22-0547-8C81-3FA669A592FE}" srcOrd="1" destOrd="0" presId="urn:microsoft.com/office/officeart/2005/8/layout/orgChart1"/>
    <dgm:cxn modelId="{8A8B5244-1231-1447-9B32-E03ECF58E9FF}" type="presParOf" srcId="{5E244940-868C-EC4B-A6C5-341519C6E227}" destId="{C4A2062C-8C29-3B48-A574-B126B7A64419}" srcOrd="1" destOrd="0" presId="urn:microsoft.com/office/officeart/2005/8/layout/orgChart1"/>
    <dgm:cxn modelId="{97AA2ED3-F7C2-5C4B-9642-17647E159556}" type="presParOf" srcId="{5E244940-868C-EC4B-A6C5-341519C6E227}" destId="{F8FD9068-A3E7-C44E-8907-9B5F49E9495B}" srcOrd="2" destOrd="0" presId="urn:microsoft.com/office/officeart/2005/8/layout/orgChart1"/>
    <dgm:cxn modelId="{98CFE9D2-A686-0047-AB60-49F1B7C040C8}" type="presParOf" srcId="{B26FD321-B897-3444-81AB-A08386F955D0}" destId="{BA86E2C2-1118-8B4D-B658-B106B516976B}" srcOrd="2" destOrd="0" presId="urn:microsoft.com/office/officeart/2005/8/layout/orgChart1"/>
    <dgm:cxn modelId="{F57C6FFB-6661-4A4F-9D50-0B62CCB49DC2}" type="presParOf" srcId="{BA86E2C2-1118-8B4D-B658-B106B516976B}" destId="{36CDF7A1-5B9A-4144-9421-3B2679C437C8}" srcOrd="0" destOrd="0" presId="urn:microsoft.com/office/officeart/2005/8/layout/orgChart1"/>
    <dgm:cxn modelId="{C854CA83-CAC0-5F4D-9FBD-274F5EFD80AF}" type="presParOf" srcId="{36CDF7A1-5B9A-4144-9421-3B2679C437C8}" destId="{8AB15457-68FF-1C43-99C2-082849D8738D}" srcOrd="0" destOrd="0" presId="urn:microsoft.com/office/officeart/2005/8/layout/orgChart1"/>
    <dgm:cxn modelId="{22D27028-A396-0B46-B200-4900824E7D79}" type="presParOf" srcId="{36CDF7A1-5B9A-4144-9421-3B2679C437C8}" destId="{EC28071E-EDE8-234D-BEA3-AD62AA035158}" srcOrd="1" destOrd="0" presId="urn:microsoft.com/office/officeart/2005/8/layout/orgChart1"/>
    <dgm:cxn modelId="{EF5F7059-B99B-5249-870E-385DCAA18962}" type="presParOf" srcId="{BA86E2C2-1118-8B4D-B658-B106B516976B}" destId="{15232BBD-7ECA-F348-BB48-FE75FBA56781}" srcOrd="1" destOrd="0" presId="urn:microsoft.com/office/officeart/2005/8/layout/orgChart1"/>
    <dgm:cxn modelId="{19C61750-CECE-AD40-ABFF-D81B24E47363}" type="presParOf" srcId="{BA86E2C2-1118-8B4D-B658-B106B516976B}" destId="{32ABBB8A-2B47-3E4E-A707-FCDA2CED66F1}" srcOrd="2" destOrd="0" presId="urn:microsoft.com/office/officeart/2005/8/layout/orgChart1"/>
    <dgm:cxn modelId="{5767D206-0640-EA45-89EA-87AA8684E19E}" type="presParOf" srcId="{B26FD321-B897-3444-81AB-A08386F955D0}" destId="{25EA2F1E-8A8D-9544-BF73-23E10266D0BD}" srcOrd="3" destOrd="0" presId="urn:microsoft.com/office/officeart/2005/8/layout/orgChart1"/>
    <dgm:cxn modelId="{19D9A484-23CA-DD48-82C2-1B17ACEAEE26}" type="presParOf" srcId="{25EA2F1E-8A8D-9544-BF73-23E10266D0BD}" destId="{F079F3C8-F6F8-BF49-A393-FC769A930F24}" srcOrd="0" destOrd="0" presId="urn:microsoft.com/office/officeart/2005/8/layout/orgChart1"/>
    <dgm:cxn modelId="{D2FBFE0B-02A8-DA49-8070-C1CE87710B4A}" type="presParOf" srcId="{F079F3C8-F6F8-BF49-A393-FC769A930F24}" destId="{E1B3C6E1-6918-834E-A4C5-9358B03E56D1}" srcOrd="0" destOrd="0" presId="urn:microsoft.com/office/officeart/2005/8/layout/orgChart1"/>
    <dgm:cxn modelId="{BE09D5C6-695F-B24B-8E5D-A3107105E64F}" type="presParOf" srcId="{F079F3C8-F6F8-BF49-A393-FC769A930F24}" destId="{FAD97043-3633-A142-8BF9-F1CD363CDA8B}" srcOrd="1" destOrd="0" presId="urn:microsoft.com/office/officeart/2005/8/layout/orgChart1"/>
    <dgm:cxn modelId="{CD0154AF-B967-FC4D-A410-A4CE53CB42B9}" type="presParOf" srcId="{25EA2F1E-8A8D-9544-BF73-23E10266D0BD}" destId="{8257A309-1410-6040-9499-6115717F4E47}" srcOrd="1" destOrd="0" presId="urn:microsoft.com/office/officeart/2005/8/layout/orgChart1"/>
    <dgm:cxn modelId="{B42D75B0-DD51-DB45-B3D2-9436835D8253}" type="presParOf" srcId="{25EA2F1E-8A8D-9544-BF73-23E10266D0BD}" destId="{891B474A-5551-4847-9167-D2C2EF7D764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DF955B-7636-4C9C-AF3A-4771AF2C615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F7E19AD-B363-4CF4-9DD3-23D8CB3C928B}">
      <dgm:prSet/>
      <dgm:spPr/>
      <dgm:t>
        <a:bodyPr/>
        <a:lstStyle/>
        <a:p>
          <a:r>
            <a:rPr lang="en-US" dirty="0"/>
            <a:t>Since it is a game to Murder the monster, we thought of having a dark and gloomy background.</a:t>
          </a:r>
        </a:p>
      </dgm:t>
    </dgm:pt>
    <dgm:pt modelId="{EE244FDD-41A1-4977-B665-18769D7B7315}" type="parTrans" cxnId="{E9D275A8-142C-49AB-8B3E-F3E4E2EEE6FD}">
      <dgm:prSet/>
      <dgm:spPr/>
      <dgm:t>
        <a:bodyPr/>
        <a:lstStyle/>
        <a:p>
          <a:endParaRPr lang="en-US"/>
        </a:p>
      </dgm:t>
    </dgm:pt>
    <dgm:pt modelId="{FBE4D6E4-F5DC-426C-B56D-858851BF2D5C}" type="sibTrans" cxnId="{E9D275A8-142C-49AB-8B3E-F3E4E2EEE6FD}">
      <dgm:prSet/>
      <dgm:spPr/>
      <dgm:t>
        <a:bodyPr/>
        <a:lstStyle/>
        <a:p>
          <a:endParaRPr lang="en-US"/>
        </a:p>
      </dgm:t>
    </dgm:pt>
    <dgm:pt modelId="{10019633-09F1-4C93-A304-075AD2DBC0BD}">
      <dgm:prSet/>
      <dgm:spPr/>
      <dgm:t>
        <a:bodyPr/>
        <a:lstStyle/>
        <a:p>
          <a:r>
            <a:rPr lang="en-US" dirty="0"/>
            <a:t>And thought that it'll be dramatic if we add the Thundering effect as well.</a:t>
          </a:r>
        </a:p>
      </dgm:t>
    </dgm:pt>
    <dgm:pt modelId="{C755E8D3-23DC-4D62-82AA-6F91D76D7D75}" type="parTrans" cxnId="{3886CE01-F990-4F92-8362-B33D833B05F8}">
      <dgm:prSet/>
      <dgm:spPr/>
      <dgm:t>
        <a:bodyPr/>
        <a:lstStyle/>
        <a:p>
          <a:endParaRPr lang="en-US"/>
        </a:p>
      </dgm:t>
    </dgm:pt>
    <dgm:pt modelId="{CCC2CA7F-98A4-4652-821C-74D604475428}" type="sibTrans" cxnId="{3886CE01-F990-4F92-8362-B33D833B05F8}">
      <dgm:prSet/>
      <dgm:spPr/>
      <dgm:t>
        <a:bodyPr/>
        <a:lstStyle/>
        <a:p>
          <a:endParaRPr lang="en-US"/>
        </a:p>
      </dgm:t>
    </dgm:pt>
    <dgm:pt modelId="{C4BF398A-18D3-47EC-ABD4-5296F3227D00}">
      <dgm:prSet/>
      <dgm:spPr/>
      <dgm:t>
        <a:bodyPr/>
        <a:lstStyle/>
        <a:p>
          <a:r>
            <a:rPr lang="en-US" dirty="0"/>
            <a:t>And we thought of having a score card for each kill at the Top right corner - since it is a kill thought of having the text color as RED. And we have added a timer of 5seconds within which we have to finish the game by killing maximum number of monsters.</a:t>
          </a:r>
        </a:p>
      </dgm:t>
    </dgm:pt>
    <dgm:pt modelId="{6C6A6226-70F1-4420-A5EB-62E11F22AD23}" type="parTrans" cxnId="{9C919558-2D4F-4B93-8F0A-AD807EDF53E1}">
      <dgm:prSet/>
      <dgm:spPr/>
      <dgm:t>
        <a:bodyPr/>
        <a:lstStyle/>
        <a:p>
          <a:endParaRPr lang="en-US"/>
        </a:p>
      </dgm:t>
    </dgm:pt>
    <dgm:pt modelId="{683C05D6-F33D-4F3C-8884-EC55489EBA69}" type="sibTrans" cxnId="{9C919558-2D4F-4B93-8F0A-AD807EDF53E1}">
      <dgm:prSet/>
      <dgm:spPr/>
      <dgm:t>
        <a:bodyPr/>
        <a:lstStyle/>
        <a:p>
          <a:endParaRPr lang="en-US"/>
        </a:p>
      </dgm:t>
    </dgm:pt>
    <dgm:pt modelId="{40CABB7C-0EA1-41B9-80FB-6026409458A6}">
      <dgm:prSet/>
      <dgm:spPr/>
      <dgm:t>
        <a:bodyPr/>
        <a:lstStyle/>
        <a:p>
          <a:r>
            <a:rPr lang="en-US"/>
            <a:t>And the title of the game should be brought up using a different font other than regular one – Google fonts API.</a:t>
          </a:r>
        </a:p>
      </dgm:t>
    </dgm:pt>
    <dgm:pt modelId="{EA816011-B815-44F5-801C-B4D8815ABD82}" type="parTrans" cxnId="{A4D9A75D-1733-4A42-A4AB-5BB54C227D8B}">
      <dgm:prSet/>
      <dgm:spPr/>
      <dgm:t>
        <a:bodyPr/>
        <a:lstStyle/>
        <a:p>
          <a:endParaRPr lang="en-US"/>
        </a:p>
      </dgm:t>
    </dgm:pt>
    <dgm:pt modelId="{32585C75-0CA9-4C25-BEC4-15AF07ED7682}" type="sibTrans" cxnId="{A4D9A75D-1733-4A42-A4AB-5BB54C227D8B}">
      <dgm:prSet/>
      <dgm:spPr/>
      <dgm:t>
        <a:bodyPr/>
        <a:lstStyle/>
        <a:p>
          <a:endParaRPr lang="en-US"/>
        </a:p>
      </dgm:t>
    </dgm:pt>
    <dgm:pt modelId="{43A824B8-AC39-FB46-A34B-2EE8A77BC23B}" type="pres">
      <dgm:prSet presAssocID="{D9DF955B-7636-4C9C-AF3A-4771AF2C6155}" presName="linear" presStyleCnt="0">
        <dgm:presLayoutVars>
          <dgm:animLvl val="lvl"/>
          <dgm:resizeHandles val="exact"/>
        </dgm:presLayoutVars>
      </dgm:prSet>
      <dgm:spPr/>
    </dgm:pt>
    <dgm:pt modelId="{11F4DBC8-BBB2-5C4C-BB24-61013A120235}" type="pres">
      <dgm:prSet presAssocID="{7F7E19AD-B363-4CF4-9DD3-23D8CB3C928B}" presName="parentText" presStyleLbl="node1" presStyleIdx="0" presStyleCnt="4">
        <dgm:presLayoutVars>
          <dgm:chMax val="0"/>
          <dgm:bulletEnabled val="1"/>
        </dgm:presLayoutVars>
      </dgm:prSet>
      <dgm:spPr/>
    </dgm:pt>
    <dgm:pt modelId="{41EF7E53-E568-924B-9211-965DACDE8E27}" type="pres">
      <dgm:prSet presAssocID="{FBE4D6E4-F5DC-426C-B56D-858851BF2D5C}" presName="spacer" presStyleCnt="0"/>
      <dgm:spPr/>
    </dgm:pt>
    <dgm:pt modelId="{59DC8902-DE5A-DC44-8A7F-6D25143F262E}" type="pres">
      <dgm:prSet presAssocID="{10019633-09F1-4C93-A304-075AD2DBC0BD}" presName="parentText" presStyleLbl="node1" presStyleIdx="1" presStyleCnt="4">
        <dgm:presLayoutVars>
          <dgm:chMax val="0"/>
          <dgm:bulletEnabled val="1"/>
        </dgm:presLayoutVars>
      </dgm:prSet>
      <dgm:spPr/>
    </dgm:pt>
    <dgm:pt modelId="{75A15DCB-968D-5240-A23D-463A373C934F}" type="pres">
      <dgm:prSet presAssocID="{CCC2CA7F-98A4-4652-821C-74D604475428}" presName="spacer" presStyleCnt="0"/>
      <dgm:spPr/>
    </dgm:pt>
    <dgm:pt modelId="{E7192FD5-84B2-604B-818C-FB33B6077DA1}" type="pres">
      <dgm:prSet presAssocID="{C4BF398A-18D3-47EC-ABD4-5296F3227D00}" presName="parentText" presStyleLbl="node1" presStyleIdx="2" presStyleCnt="4">
        <dgm:presLayoutVars>
          <dgm:chMax val="0"/>
          <dgm:bulletEnabled val="1"/>
        </dgm:presLayoutVars>
      </dgm:prSet>
      <dgm:spPr/>
    </dgm:pt>
    <dgm:pt modelId="{88E5A6EB-F9FB-874F-AFC0-FF34D83FB97D}" type="pres">
      <dgm:prSet presAssocID="{683C05D6-F33D-4F3C-8884-EC55489EBA69}" presName="spacer" presStyleCnt="0"/>
      <dgm:spPr/>
    </dgm:pt>
    <dgm:pt modelId="{41D62EA8-2693-5A47-9F7E-FD5BEEEB29E8}" type="pres">
      <dgm:prSet presAssocID="{40CABB7C-0EA1-41B9-80FB-6026409458A6}" presName="parentText" presStyleLbl="node1" presStyleIdx="3" presStyleCnt="4">
        <dgm:presLayoutVars>
          <dgm:chMax val="0"/>
          <dgm:bulletEnabled val="1"/>
        </dgm:presLayoutVars>
      </dgm:prSet>
      <dgm:spPr/>
    </dgm:pt>
  </dgm:ptLst>
  <dgm:cxnLst>
    <dgm:cxn modelId="{3886CE01-F990-4F92-8362-B33D833B05F8}" srcId="{D9DF955B-7636-4C9C-AF3A-4771AF2C6155}" destId="{10019633-09F1-4C93-A304-075AD2DBC0BD}" srcOrd="1" destOrd="0" parTransId="{C755E8D3-23DC-4D62-82AA-6F91D76D7D75}" sibTransId="{CCC2CA7F-98A4-4652-821C-74D604475428}"/>
    <dgm:cxn modelId="{6B2CE427-679E-1948-BF1F-E1F5E2D51B3E}" type="presOf" srcId="{C4BF398A-18D3-47EC-ABD4-5296F3227D00}" destId="{E7192FD5-84B2-604B-818C-FB33B6077DA1}" srcOrd="0" destOrd="0" presId="urn:microsoft.com/office/officeart/2005/8/layout/vList2"/>
    <dgm:cxn modelId="{9C919558-2D4F-4B93-8F0A-AD807EDF53E1}" srcId="{D9DF955B-7636-4C9C-AF3A-4771AF2C6155}" destId="{C4BF398A-18D3-47EC-ABD4-5296F3227D00}" srcOrd="2" destOrd="0" parTransId="{6C6A6226-70F1-4420-A5EB-62E11F22AD23}" sibTransId="{683C05D6-F33D-4F3C-8884-EC55489EBA69}"/>
    <dgm:cxn modelId="{A4D9A75D-1733-4A42-A4AB-5BB54C227D8B}" srcId="{D9DF955B-7636-4C9C-AF3A-4771AF2C6155}" destId="{40CABB7C-0EA1-41B9-80FB-6026409458A6}" srcOrd="3" destOrd="0" parTransId="{EA816011-B815-44F5-801C-B4D8815ABD82}" sibTransId="{32585C75-0CA9-4C25-BEC4-15AF07ED7682}"/>
    <dgm:cxn modelId="{214DE98D-1381-9F4C-908E-44B945D6A6C1}" type="presOf" srcId="{D9DF955B-7636-4C9C-AF3A-4771AF2C6155}" destId="{43A824B8-AC39-FB46-A34B-2EE8A77BC23B}" srcOrd="0" destOrd="0" presId="urn:microsoft.com/office/officeart/2005/8/layout/vList2"/>
    <dgm:cxn modelId="{3477939E-0E1B-5D45-B015-B352D6E2AF34}" type="presOf" srcId="{40CABB7C-0EA1-41B9-80FB-6026409458A6}" destId="{41D62EA8-2693-5A47-9F7E-FD5BEEEB29E8}" srcOrd="0" destOrd="0" presId="urn:microsoft.com/office/officeart/2005/8/layout/vList2"/>
    <dgm:cxn modelId="{E9D275A8-142C-49AB-8B3E-F3E4E2EEE6FD}" srcId="{D9DF955B-7636-4C9C-AF3A-4771AF2C6155}" destId="{7F7E19AD-B363-4CF4-9DD3-23D8CB3C928B}" srcOrd="0" destOrd="0" parTransId="{EE244FDD-41A1-4977-B665-18769D7B7315}" sibTransId="{FBE4D6E4-F5DC-426C-B56D-858851BF2D5C}"/>
    <dgm:cxn modelId="{42C3D6F9-27A9-704B-B166-8F0B663A4E04}" type="presOf" srcId="{10019633-09F1-4C93-A304-075AD2DBC0BD}" destId="{59DC8902-DE5A-DC44-8A7F-6D25143F262E}" srcOrd="0" destOrd="0" presId="urn:microsoft.com/office/officeart/2005/8/layout/vList2"/>
    <dgm:cxn modelId="{6C9B2EFE-E09B-9E43-A644-E2A5FA54BA3B}" type="presOf" srcId="{7F7E19AD-B363-4CF4-9DD3-23D8CB3C928B}" destId="{11F4DBC8-BBB2-5C4C-BB24-61013A120235}" srcOrd="0" destOrd="0" presId="urn:microsoft.com/office/officeart/2005/8/layout/vList2"/>
    <dgm:cxn modelId="{15383712-DC84-BE44-9122-A091B6246938}" type="presParOf" srcId="{43A824B8-AC39-FB46-A34B-2EE8A77BC23B}" destId="{11F4DBC8-BBB2-5C4C-BB24-61013A120235}" srcOrd="0" destOrd="0" presId="urn:microsoft.com/office/officeart/2005/8/layout/vList2"/>
    <dgm:cxn modelId="{CE6C5A8F-BCA7-7240-8E56-B9DCF49C5AC8}" type="presParOf" srcId="{43A824B8-AC39-FB46-A34B-2EE8A77BC23B}" destId="{41EF7E53-E568-924B-9211-965DACDE8E27}" srcOrd="1" destOrd="0" presId="urn:microsoft.com/office/officeart/2005/8/layout/vList2"/>
    <dgm:cxn modelId="{29053A52-C69A-1844-B0E4-7AAE90D0D440}" type="presParOf" srcId="{43A824B8-AC39-FB46-A34B-2EE8A77BC23B}" destId="{59DC8902-DE5A-DC44-8A7F-6D25143F262E}" srcOrd="2" destOrd="0" presId="urn:microsoft.com/office/officeart/2005/8/layout/vList2"/>
    <dgm:cxn modelId="{FDF6847F-8F93-344C-9ED0-23233497425F}" type="presParOf" srcId="{43A824B8-AC39-FB46-A34B-2EE8A77BC23B}" destId="{75A15DCB-968D-5240-A23D-463A373C934F}" srcOrd="3" destOrd="0" presId="urn:microsoft.com/office/officeart/2005/8/layout/vList2"/>
    <dgm:cxn modelId="{DD7D6B8E-14D5-E445-8AF2-0E62C4F2467B}" type="presParOf" srcId="{43A824B8-AC39-FB46-A34B-2EE8A77BC23B}" destId="{E7192FD5-84B2-604B-818C-FB33B6077DA1}" srcOrd="4" destOrd="0" presId="urn:microsoft.com/office/officeart/2005/8/layout/vList2"/>
    <dgm:cxn modelId="{650C3A51-B639-3F4F-B309-3C810E0F4658}" type="presParOf" srcId="{43A824B8-AC39-FB46-A34B-2EE8A77BC23B}" destId="{88E5A6EB-F9FB-874F-AFC0-FF34D83FB97D}" srcOrd="5" destOrd="0" presId="urn:microsoft.com/office/officeart/2005/8/layout/vList2"/>
    <dgm:cxn modelId="{80944B2D-438A-7445-9AFA-019127D93722}" type="presParOf" srcId="{43A824B8-AC39-FB46-A34B-2EE8A77BC23B}" destId="{41D62EA8-2693-5A47-9F7E-FD5BEEEB29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5A951-2DDD-1F42-BF5C-FFDE583B4816}">
      <dsp:nvSpPr>
        <dsp:cNvPr id="0" name=""/>
        <dsp:cNvSpPr/>
      </dsp:nvSpPr>
      <dsp:spPr>
        <a:xfrm>
          <a:off x="5641" y="1054788"/>
          <a:ext cx="2353097" cy="117654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Game demo - </a:t>
          </a:r>
        </a:p>
      </dsp:txBody>
      <dsp:txXfrm>
        <a:off x="5641" y="1054788"/>
        <a:ext cx="2353097" cy="1176548"/>
      </dsp:txXfrm>
    </dsp:sp>
    <dsp:sp modelId="{A451E9D7-556A-EC4D-9392-B40D248B809E}">
      <dsp:nvSpPr>
        <dsp:cNvPr id="0" name=""/>
        <dsp:cNvSpPr/>
      </dsp:nvSpPr>
      <dsp:spPr>
        <a:xfrm>
          <a:off x="2852889" y="1054788"/>
          <a:ext cx="2353097" cy="117654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UX design – Mounika</a:t>
          </a:r>
        </a:p>
      </dsp:txBody>
      <dsp:txXfrm>
        <a:off x="2852889" y="1054788"/>
        <a:ext cx="2353097" cy="1176548"/>
      </dsp:txXfrm>
    </dsp:sp>
    <dsp:sp modelId="{8AB15457-68FF-1C43-99C2-082849D8738D}">
      <dsp:nvSpPr>
        <dsp:cNvPr id="0" name=""/>
        <dsp:cNvSpPr/>
      </dsp:nvSpPr>
      <dsp:spPr>
        <a:xfrm>
          <a:off x="5700137" y="1054788"/>
          <a:ext cx="2353097" cy="117654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CSS animations and transformations – </a:t>
          </a:r>
          <a:r>
            <a:rPr lang="en-US" sz="1800" kern="1200" dirty="0" err="1"/>
            <a:t>Avinash</a:t>
          </a:r>
          <a:r>
            <a:rPr lang="en-US" sz="1800" kern="1200" dirty="0"/>
            <a:t> </a:t>
          </a:r>
        </a:p>
      </dsp:txBody>
      <dsp:txXfrm>
        <a:off x="5700137" y="1054788"/>
        <a:ext cx="2353097" cy="1176548"/>
      </dsp:txXfrm>
    </dsp:sp>
    <dsp:sp modelId="{E1B3C6E1-6918-834E-A4C5-9358B03E56D1}">
      <dsp:nvSpPr>
        <dsp:cNvPr id="0" name=""/>
        <dsp:cNvSpPr/>
      </dsp:nvSpPr>
      <dsp:spPr>
        <a:xfrm>
          <a:off x="8547385" y="1054788"/>
          <a:ext cx="2353097" cy="117654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Linking it to the HTML and Testing the Visual Implementation - Shriya</a:t>
          </a:r>
        </a:p>
      </dsp:txBody>
      <dsp:txXfrm>
        <a:off x="8547385" y="1054788"/>
        <a:ext cx="2353097" cy="1176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4DBC8-BBB2-5C4C-BB24-61013A120235}">
      <dsp:nvSpPr>
        <dsp:cNvPr id="0" name=""/>
        <dsp:cNvSpPr/>
      </dsp:nvSpPr>
      <dsp:spPr>
        <a:xfrm>
          <a:off x="0" y="119055"/>
          <a:ext cx="6628804" cy="114864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Since it is a game to Murder the monster, we thought of having a dark and gloomy background.</a:t>
          </a:r>
        </a:p>
      </dsp:txBody>
      <dsp:txXfrm>
        <a:off x="56072" y="175127"/>
        <a:ext cx="6516660" cy="1036503"/>
      </dsp:txXfrm>
    </dsp:sp>
    <dsp:sp modelId="{59DC8902-DE5A-DC44-8A7F-6D25143F262E}">
      <dsp:nvSpPr>
        <dsp:cNvPr id="0" name=""/>
        <dsp:cNvSpPr/>
      </dsp:nvSpPr>
      <dsp:spPr>
        <a:xfrm>
          <a:off x="0" y="1316662"/>
          <a:ext cx="6628804" cy="1148647"/>
        </a:xfrm>
        <a:prstGeom prst="roundRec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And thought that it'll be dramatic if we add the Thundering effect as well.</a:t>
          </a:r>
        </a:p>
      </dsp:txBody>
      <dsp:txXfrm>
        <a:off x="56072" y="1372734"/>
        <a:ext cx="6516660" cy="1036503"/>
      </dsp:txXfrm>
    </dsp:sp>
    <dsp:sp modelId="{E7192FD5-84B2-604B-818C-FB33B6077DA1}">
      <dsp:nvSpPr>
        <dsp:cNvPr id="0" name=""/>
        <dsp:cNvSpPr/>
      </dsp:nvSpPr>
      <dsp:spPr>
        <a:xfrm>
          <a:off x="0" y="2514270"/>
          <a:ext cx="6628804" cy="1148647"/>
        </a:xfrm>
        <a:prstGeom prst="roundRec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And we thought of having a score card for each kill at the Top right corner - since it is a kill thought of having the text color as RED. And we have added a timer of 5seconds within which we have to finish the game by killing maximum number of monsters.</a:t>
          </a:r>
        </a:p>
      </dsp:txBody>
      <dsp:txXfrm>
        <a:off x="56072" y="2570342"/>
        <a:ext cx="6516660" cy="1036503"/>
      </dsp:txXfrm>
    </dsp:sp>
    <dsp:sp modelId="{41D62EA8-2693-5A47-9F7E-FD5BEEEB29E8}">
      <dsp:nvSpPr>
        <dsp:cNvPr id="0" name=""/>
        <dsp:cNvSpPr/>
      </dsp:nvSpPr>
      <dsp:spPr>
        <a:xfrm>
          <a:off x="0" y="3711878"/>
          <a:ext cx="6628804" cy="1148647"/>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And the title of the game should be brought up using a different font other than regular one – Google fonts API.</a:t>
          </a:r>
        </a:p>
      </dsp:txBody>
      <dsp:txXfrm>
        <a:off x="56072" y="3767950"/>
        <a:ext cx="6516660" cy="103650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EF6789-4D93-43D8-B60D-0C5DEF3B64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D7B4A1-1589-4B83-9C22-DE251D95D0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975488-675E-48BA-A9A2-BA0F5A60D82B}" type="datetime1">
              <a:rPr lang="en-GB" smtClean="0"/>
              <a:t>26/02/2023</a:t>
            </a:fld>
            <a:endParaRPr lang="en-GB" dirty="0"/>
          </a:p>
        </p:txBody>
      </p:sp>
      <p:sp>
        <p:nvSpPr>
          <p:cNvPr id="4" name="Footer Placeholder 3">
            <a:extLst>
              <a:ext uri="{FF2B5EF4-FFF2-40B4-BE49-F238E27FC236}">
                <a16:creationId xmlns:a16="http://schemas.microsoft.com/office/drawing/2014/main" id="{024E724B-3C88-4DC9-855B-56F49D64A6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8A42BBB-95F1-40A0-9691-67EFE9D0B7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C577BD-BE37-474B-8112-471F6F640A97}" type="slidenum">
              <a:rPr lang="en-GB" smtClean="0"/>
              <a:t>‹#›</a:t>
            </a:fld>
            <a:endParaRPr lang="en-GB"/>
          </a:p>
        </p:txBody>
      </p:sp>
    </p:spTree>
    <p:extLst>
      <p:ext uri="{BB962C8B-B14F-4D97-AF65-F5344CB8AC3E}">
        <p14:creationId xmlns:p14="http://schemas.microsoft.com/office/powerpoint/2010/main" val="2932508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C9F49-C6C7-4BCF-B5B6-94EE3C9CB663}" type="datetime1">
              <a:rPr lang="en-GB" smtClean="0"/>
              <a:pPr/>
              <a:t>26/02/2023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EB474-4500-4CA8-A4FE-2423436EBB0B}" type="slidenum">
              <a:rPr lang="en-GB" noProof="0" smtClean="0"/>
              <a:t>‹#›</a:t>
            </a:fld>
            <a:endParaRPr lang="en-GB" noProof="0"/>
          </a:p>
        </p:txBody>
      </p:sp>
    </p:spTree>
    <p:extLst>
      <p:ext uri="{BB962C8B-B14F-4D97-AF65-F5344CB8AC3E}">
        <p14:creationId xmlns:p14="http://schemas.microsoft.com/office/powerpoint/2010/main" val="7965424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24EB474-4500-4CA8-A4FE-2423436EBB0B}" type="slidenum">
              <a:rPr lang="en-GB" smtClean="0"/>
              <a:t>1</a:t>
            </a:fld>
            <a:endParaRPr lang="en-GB"/>
          </a:p>
        </p:txBody>
      </p:sp>
    </p:spTree>
    <p:extLst>
      <p:ext uri="{BB962C8B-B14F-4D97-AF65-F5344CB8AC3E}">
        <p14:creationId xmlns:p14="http://schemas.microsoft.com/office/powerpoint/2010/main" val="3953083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fld id="{20EB6F31-46FF-4378-AD2F-B0202579A16F}"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190848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C68D8D3C-C929-4B22-B432-C18E6107316B}"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86813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B5DF9645-F524-4AE1-BFDA-2F246537BA79}"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11887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75700F84-3F48-4B42-B164-450168F2F264}"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664029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EDC43A55-3D5F-4695-8A29-DD635B46B36E}"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44030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A37FE856-2262-41C5-9189-227EE103247D}"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420079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C1E071FF-0DEB-4E9E-A043-C4D47ED3FA8B}"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743529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46E25212-35E3-4110-813C-88383A66A108}"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114101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5496D72D-012B-414A-BA9B-B09FD8FB2C0E}"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20809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89A7C7E1-C3BA-4F9C-9AA9-A8C8EF630546}" type="datetime1">
              <a:rPr lang="en-GB" noProof="0" smtClean="0"/>
              <a:t>26/02/2023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4047911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fld id="{FC6AE549-7457-465A-A17C-C880CFA36D3D}" type="datetime1">
              <a:rPr lang="en-GB" noProof="0" smtClean="0"/>
              <a:t>26/02/2023</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406394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fld id="{744528C0-5DCD-4232-972B-92660DD6DA5A}" type="datetime1">
              <a:rPr lang="en-GB" noProof="0" smtClean="0"/>
              <a:pPr rtl="0"/>
              <a:t>26/02/2023</a:t>
            </a:fld>
            <a:r>
              <a:rPr lang="en-GB" noProof="0"/>
              <a:t>9/11/2014</a:t>
            </a:r>
            <a:fld id="{B61BEF0D-F0BB-DE4B-95CE-6DB70DBA9567}" type="datetimeFigureOut">
              <a:rPr lang="en-GB" noProof="0" smtClean="0"/>
              <a:pPr rtl="0"/>
              <a:t>26/02/2023</a:t>
            </a:fld>
            <a:endParaRPr lang="en-GB" noProof="0"/>
          </a:p>
        </p:txBody>
      </p:sp>
      <p:sp>
        <p:nvSpPr>
          <p:cNvPr id="8" name="Footer Placeholder 7"/>
          <p:cNvSpPr>
            <a:spLocks noGrp="1"/>
          </p:cNvSpPr>
          <p:nvPr>
            <p:ph type="ftr" sz="quarter" idx="11"/>
          </p:nvPr>
        </p:nvSpPr>
        <p:spPr/>
        <p:txBody>
          <a:bodyPr/>
          <a:lstStyle/>
          <a:p>
            <a:pPr rtl="0"/>
            <a:endParaRPr lang="en-GB" noProof="0"/>
          </a:p>
        </p:txBody>
      </p:sp>
      <p:sp>
        <p:nvSpPr>
          <p:cNvPr id="9" name="Slide Number Placeholder 8"/>
          <p:cNvSpPr>
            <a:spLocks noGrp="1"/>
          </p:cNvSpPr>
          <p:nvPr>
            <p:ph type="sldNum" sz="quarter" idx="12"/>
          </p:nvPr>
        </p:nvSpPr>
        <p:spPr/>
        <p:txBody>
          <a:bodyPr/>
          <a:lstStyle/>
          <a:p>
            <a:pPr rtl="0"/>
            <a:fld id="{D57F1E4F-1CFF-5643-939E-217C01CDF565}" type="slidenum">
              <a:rPr lang="en-GB" noProof="0" smtClean="0"/>
              <a:pPr rtl="0"/>
              <a:t>‹#›</a:t>
            </a:fld>
            <a:r>
              <a:rPr lang="en-GB" noProof="0"/>
              <a:t>‹#›</a:t>
            </a:r>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85020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fld id="{7A888FE8-E837-4E92-9E6B-F828D8FC42DD}" type="datetime1">
              <a:rPr lang="en-GB" noProof="0" smtClean="0"/>
              <a:t>26/02/2023</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66846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5AEFC04D-1873-46D6-99CB-4614417A9244}" type="datetime1">
              <a:rPr lang="en-GB" noProof="0" smtClean="0"/>
              <a:t>26/02/2023</a:t>
            </a:fld>
            <a:endParaRPr lang="en-GB" noProof="0"/>
          </a:p>
        </p:txBody>
      </p:sp>
      <p:sp>
        <p:nvSpPr>
          <p:cNvPr id="3" name="Footer Placeholder 2"/>
          <p:cNvSpPr>
            <a:spLocks noGrp="1"/>
          </p:cNvSpPr>
          <p:nvPr>
            <p:ph type="ftr" sz="quarter" idx="11"/>
          </p:nvPr>
        </p:nvSpPr>
        <p:spPr/>
        <p:txBody>
          <a:bodyPr/>
          <a:lstStyle/>
          <a:p>
            <a:pPr rtl="0"/>
            <a:endParaRPr lang="en-GB" noProof="0"/>
          </a:p>
        </p:txBody>
      </p:sp>
      <p:sp>
        <p:nvSpPr>
          <p:cNvPr id="4" name="Slide Number Placeholder 3"/>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935666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7157BA5E-DA1B-42A3-B8BF-159DA407E301}" type="datetime1">
              <a:rPr lang="en-GB" noProof="0" smtClean="0"/>
              <a:t>26/02/2023</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36210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11AC465C-DC72-4783-A79E-5E0F119FB6B9}" type="datetime1">
              <a:rPr lang="en-GB" noProof="0" smtClean="0"/>
              <a:t>26/02/2023</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61650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7358E855-6A6B-4C73-BEF0-001599AEF361}" type="datetime1">
              <a:rPr lang="en-GB" noProof="0" smtClean="0"/>
              <a:t>26/02/2023</a:t>
            </a:fld>
            <a:endParaRPr lang="en-GB" noProof="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en-GB" noProof="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30307648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836548B8-327B-471E-A7CF-212C8EB61384}"/>
              </a:ext>
            </a:extLst>
          </p:cNvPr>
          <p:cNvPicPr>
            <a:picLocks noChangeAspect="1"/>
          </p:cNvPicPr>
          <p:nvPr/>
        </p:nvPicPr>
        <p:blipFill rotWithShape="1">
          <a:blip r:embed="rId3"/>
          <a:srcRect l="9091" t="9537" b="13854"/>
          <a:stretch/>
        </p:blipFill>
        <p:spPr>
          <a:xfrm>
            <a:off x="1" y="10"/>
            <a:ext cx="12191999" cy="6857990"/>
          </a:xfrm>
          <a:prstGeom prst="rect">
            <a:avLst/>
          </a:prstGeom>
        </p:spPr>
      </p:pic>
      <p:sp>
        <p:nvSpPr>
          <p:cNvPr id="35" name="Isosceles Triangle 34">
            <a:extLst>
              <a:ext uri="{FF2B5EF4-FFF2-40B4-BE49-F238E27FC236}">
                <a16:creationId xmlns:a16="http://schemas.microsoft.com/office/drawing/2014/main" id="{3167F201-EA3A-41F3-8305-5985A44A9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Parallelogram 36">
            <a:extLst>
              <a:ext uri="{FF2B5EF4-FFF2-40B4-BE49-F238E27FC236}">
                <a16:creationId xmlns:a16="http://schemas.microsoft.com/office/drawing/2014/main" id="{FFD44D11-B1C5-420A-9591-370DC8BAA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9FF46BC6-C78D-47E7-87CF-A1DD38B02B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E3C958F-F320-49F4-9AB7-FD2F51A77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1C4DC544-6AEA-484E-A978-32384E2F9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5">
            <a:extLst>
              <a:ext uri="{FF2B5EF4-FFF2-40B4-BE49-F238E27FC236}">
                <a16:creationId xmlns:a16="http://schemas.microsoft.com/office/drawing/2014/main" id="{A1F1470C-B594-449D-A8CD-EB7BC15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B809F8B1-FE88-427F-98C6-1B8CFED8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704200" y="1678665"/>
            <a:ext cx="4569803" cy="2369131"/>
          </a:xfrm>
        </p:spPr>
        <p:txBody>
          <a:bodyPr vert="horz" lIns="91440" tIns="45720" rIns="91440" bIns="45720" rtlCol="0">
            <a:normAutofit/>
          </a:bodyPr>
          <a:lstStyle/>
          <a:p>
            <a:pPr>
              <a:lnSpc>
                <a:spcPct val="90000"/>
              </a:lnSpc>
            </a:pPr>
            <a:r>
              <a:rPr lang="en-US"/>
              <a:t>Web programming – Project 1</a:t>
            </a:r>
            <a:endParaRPr lang="en-US" dirty="0"/>
          </a:p>
        </p:txBody>
      </p:sp>
      <p:sp>
        <p:nvSpPr>
          <p:cNvPr id="3" name="Subtitle 2"/>
          <p:cNvSpPr>
            <a:spLocks noGrp="1"/>
          </p:cNvSpPr>
          <p:nvPr>
            <p:ph type="subTitle" idx="1"/>
          </p:nvPr>
        </p:nvSpPr>
        <p:spPr>
          <a:xfrm>
            <a:off x="4700964" y="4050832"/>
            <a:ext cx="4573037" cy="1096899"/>
          </a:xfrm>
        </p:spPr>
        <p:txBody>
          <a:bodyPr vert="horz" lIns="91440" tIns="45720" rIns="91440" bIns="45720" rtlCol="0">
            <a:normAutofit/>
          </a:bodyPr>
          <a:lstStyle/>
          <a:p>
            <a:pPr>
              <a:lnSpc>
                <a:spcPct val="90000"/>
              </a:lnSpc>
              <a:buFont typeface="Arial"/>
              <a:buChar char="•"/>
            </a:pPr>
            <a:r>
              <a:rPr lang="en-US" cap="none" dirty="0">
                <a:latin typeface="Abadi" panose="020B0604020104020204" pitchFamily="34" charset="0"/>
              </a:rPr>
              <a:t>SHRIYA VELURU</a:t>
            </a:r>
          </a:p>
          <a:p>
            <a:pPr>
              <a:lnSpc>
                <a:spcPct val="90000"/>
              </a:lnSpc>
              <a:buFont typeface="Arial"/>
              <a:buChar char="•"/>
            </a:pPr>
            <a:r>
              <a:rPr lang="en-US" dirty="0">
                <a:latin typeface="Abadi" panose="020B0604020104020204" pitchFamily="34" charset="0"/>
              </a:rPr>
              <a:t>MOUNIKA KODURI</a:t>
            </a:r>
          </a:p>
          <a:p>
            <a:pPr>
              <a:lnSpc>
                <a:spcPct val="90000"/>
              </a:lnSpc>
              <a:buFont typeface="Arial"/>
              <a:buChar char="•"/>
            </a:pPr>
            <a:r>
              <a:rPr lang="en-US" cap="none" dirty="0">
                <a:latin typeface="Abadi" panose="020B0604020104020204" pitchFamily="34" charset="0"/>
              </a:rPr>
              <a:t>AVINASH GOLI</a:t>
            </a:r>
          </a:p>
        </p:txBody>
      </p:sp>
      <p:sp>
        <p:nvSpPr>
          <p:cNvPr id="49" name="Rectangle 27">
            <a:extLst>
              <a:ext uri="{FF2B5EF4-FFF2-40B4-BE49-F238E27FC236}">
                <a16:creationId xmlns:a16="http://schemas.microsoft.com/office/drawing/2014/main" id="{2050D290-680D-48D7-9488-498F59E54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8">
            <a:extLst>
              <a:ext uri="{FF2B5EF4-FFF2-40B4-BE49-F238E27FC236}">
                <a16:creationId xmlns:a16="http://schemas.microsoft.com/office/drawing/2014/main" id="{E8C81616-E276-41D8-92C5-1C891FE99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9">
            <a:extLst>
              <a:ext uri="{FF2B5EF4-FFF2-40B4-BE49-F238E27FC236}">
                <a16:creationId xmlns:a16="http://schemas.microsoft.com/office/drawing/2014/main" id="{86BBDB21-2BF1-4C2F-A790-19FBC789C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E78FF87C-9F4A-4F75-998D-3ECB6543B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BE9D4C4-9FA3-4885-A769-301639CC7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4" name="Freeform: Shape 33">
            <a:extLst>
              <a:ext uri="{FF2B5EF4-FFF2-40B4-BE49-F238E27FC236}">
                <a16:creationId xmlns:a16="http://schemas.microsoft.com/office/drawing/2014/main" id="{4524F065-9F7C-400C-9A20-B343BFAA6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627"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CF7F02-E94B-5594-1590-ED0A590CB164}"/>
              </a:ext>
            </a:extLst>
          </p:cNvPr>
          <p:cNvSpPr>
            <a:spLocks noGrp="1"/>
          </p:cNvSpPr>
          <p:nvPr>
            <p:ph type="title"/>
          </p:nvPr>
        </p:nvSpPr>
        <p:spPr>
          <a:xfrm>
            <a:off x="677334" y="1176489"/>
            <a:ext cx="3749061" cy="1508469"/>
          </a:xfrm>
        </p:spPr>
        <p:txBody>
          <a:bodyPr anchor="ctr">
            <a:normAutofit/>
          </a:bodyPr>
          <a:lstStyle/>
          <a:p>
            <a:r>
              <a:rPr lang="en-US" sz="3200"/>
              <a:t>Gun</a:t>
            </a:r>
          </a:p>
        </p:txBody>
      </p:sp>
      <p:sp>
        <p:nvSpPr>
          <p:cNvPr id="36" name="Isosceles Triangle 35">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CE0552F6-5DFA-DE7A-62D6-5EACF1BBAB53}"/>
              </a:ext>
            </a:extLst>
          </p:cNvPr>
          <p:cNvSpPr>
            <a:spLocks noGrp="1"/>
          </p:cNvSpPr>
          <p:nvPr>
            <p:ph idx="1"/>
          </p:nvPr>
        </p:nvSpPr>
        <p:spPr>
          <a:xfrm>
            <a:off x="677334" y="2795618"/>
            <a:ext cx="3749061" cy="3005289"/>
          </a:xfrm>
        </p:spPr>
        <p:txBody>
          <a:bodyPr>
            <a:normAutofit/>
          </a:bodyPr>
          <a:lstStyle/>
          <a:p>
            <a:r>
              <a:rPr lang="en-US" sz="1600" b="0" i="0">
                <a:effectLst/>
                <a:latin typeface="Söhne"/>
              </a:rPr>
              <a:t>The </a:t>
            </a:r>
            <a:r>
              <a:rPr lang="en-US" sz="1600"/>
              <a:t>.gun</a:t>
            </a:r>
            <a:r>
              <a:rPr lang="en-US" sz="1600" b="0" i="0">
                <a:effectLst/>
                <a:latin typeface="Söhne"/>
              </a:rPr>
              <a:t> selector is used to style the gun image, which is fixed to the bottom right corner of the screen. The </a:t>
            </a:r>
            <a:r>
              <a:rPr lang="en-US" sz="1600"/>
              <a:t>background-image</a:t>
            </a:r>
            <a:r>
              <a:rPr lang="en-US" sz="1600" b="0" i="0">
                <a:effectLst/>
                <a:latin typeface="Söhne"/>
              </a:rPr>
              <a:t> property is used to set the gun image, and the </a:t>
            </a:r>
            <a:r>
              <a:rPr lang="en-US" sz="1600"/>
              <a:t>cursor</a:t>
            </a:r>
            <a:r>
              <a:rPr lang="en-US" sz="1600" b="0" i="0">
                <a:effectLst/>
                <a:latin typeface="Söhne"/>
              </a:rPr>
              <a:t> property is set to </a:t>
            </a:r>
            <a:r>
              <a:rPr lang="en-US" sz="1600"/>
              <a:t>crosshair</a:t>
            </a:r>
            <a:r>
              <a:rPr lang="en-US" sz="1600" b="0" i="0">
                <a:effectLst/>
                <a:latin typeface="Söhne"/>
              </a:rPr>
              <a:t> to indicate that it is a targeting cursor.</a:t>
            </a:r>
            <a:endParaRPr lang="en-US" sz="1600"/>
          </a:p>
        </p:txBody>
      </p:sp>
      <p:sp>
        <p:nvSpPr>
          <p:cNvPr id="38" name="Freeform: Shape 37">
            <a:extLst>
              <a:ext uri="{FF2B5EF4-FFF2-40B4-BE49-F238E27FC236}">
                <a16:creationId xmlns:a16="http://schemas.microsoft.com/office/drawing/2014/main" id="{46DB9E65-E072-43AF-A8C9-9744BA0C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6867" y="6"/>
            <a:ext cx="4831627" cy="4520011"/>
          </a:xfrm>
          <a:custGeom>
            <a:avLst/>
            <a:gdLst>
              <a:gd name="connsiteX0" fmla="*/ 0 w 4831627"/>
              <a:gd name="connsiteY0" fmla="*/ 0 h 4520011"/>
              <a:gd name="connsiteX1" fmla="*/ 4831627 w 4831627"/>
              <a:gd name="connsiteY1" fmla="*/ 0 h 4520011"/>
              <a:gd name="connsiteX2" fmla="*/ 1416677 w 4831627"/>
              <a:gd name="connsiteY2" fmla="*/ 4520011 h 4520011"/>
            </a:gdLst>
            <a:ahLst/>
            <a:cxnLst>
              <a:cxn ang="0">
                <a:pos x="connsiteX0" y="connsiteY0"/>
              </a:cxn>
              <a:cxn ang="0">
                <a:pos x="connsiteX1" y="connsiteY1"/>
              </a:cxn>
              <a:cxn ang="0">
                <a:pos x="connsiteX2" y="connsiteY2"/>
              </a:cxn>
            </a:cxnLst>
            <a:rect l="l" t="t" r="r" b="b"/>
            <a:pathLst>
              <a:path w="4831627" h="4520011">
                <a:moveTo>
                  <a:pt x="0" y="0"/>
                </a:moveTo>
                <a:lnTo>
                  <a:pt x="4831627" y="0"/>
                </a:lnTo>
                <a:lnTo>
                  <a:pt x="1416677" y="45200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wearing a garment&#10;&#10;Description automatically generated with low confidence">
            <a:extLst>
              <a:ext uri="{FF2B5EF4-FFF2-40B4-BE49-F238E27FC236}">
                <a16:creationId xmlns:a16="http://schemas.microsoft.com/office/drawing/2014/main" id="{DC1CBB46-FF3D-A915-BC46-2B1FF5CE1C56}"/>
              </a:ext>
            </a:extLst>
          </p:cNvPr>
          <p:cNvPicPr>
            <a:picLocks noChangeAspect="1"/>
          </p:cNvPicPr>
          <p:nvPr/>
        </p:nvPicPr>
        <p:blipFill rotWithShape="1">
          <a:blip r:embed="rId2"/>
          <a:srcRect l="9271" r="21516" b="1"/>
          <a:stretch/>
        </p:blipFill>
        <p:spPr>
          <a:xfrm>
            <a:off x="5213278" y="313741"/>
            <a:ext cx="2015587" cy="1885599"/>
          </a:xfrm>
          <a:prstGeom prst="rect">
            <a:avLst/>
          </a:prstGeom>
        </p:spPr>
      </p:pic>
      <p:pic>
        <p:nvPicPr>
          <p:cNvPr id="5" name="Content Placeholder 4" descr="Text&#10;&#10;Description automatically generated">
            <a:extLst>
              <a:ext uri="{FF2B5EF4-FFF2-40B4-BE49-F238E27FC236}">
                <a16:creationId xmlns:a16="http://schemas.microsoft.com/office/drawing/2014/main" id="{9C0F08DD-5917-BDFE-5422-8265CE31E1E3}"/>
              </a:ext>
            </a:extLst>
          </p:cNvPr>
          <p:cNvPicPr>
            <a:picLocks noChangeAspect="1"/>
          </p:cNvPicPr>
          <p:nvPr/>
        </p:nvPicPr>
        <p:blipFill rotWithShape="1">
          <a:blip r:embed="rId3"/>
          <a:srcRect l="4816" r="14478" b="-1"/>
          <a:stretch/>
        </p:blipFill>
        <p:spPr>
          <a:xfrm>
            <a:off x="7691718" y="2420227"/>
            <a:ext cx="3994005" cy="3365239"/>
          </a:xfrm>
          <a:prstGeom prst="rect">
            <a:avLst/>
          </a:prstGeom>
        </p:spPr>
      </p:pic>
    </p:spTree>
    <p:extLst>
      <p:ext uri="{BB962C8B-B14F-4D97-AF65-F5344CB8AC3E}">
        <p14:creationId xmlns:p14="http://schemas.microsoft.com/office/powerpoint/2010/main" val="421493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1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8" name="Straight Connector 1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0E6AD70-FA34-4119-8019-B64DDF8DA885}"/>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Thank you !</a:t>
            </a:r>
          </a:p>
        </p:txBody>
      </p:sp>
      <p:sp>
        <p:nvSpPr>
          <p:cNvPr id="3" name="Content Placeholder 2">
            <a:extLst>
              <a:ext uri="{FF2B5EF4-FFF2-40B4-BE49-F238E27FC236}">
                <a16:creationId xmlns:a16="http://schemas.microsoft.com/office/drawing/2014/main" id="{32385CD8-12C7-477A-A2E6-622D3BDA4C07}"/>
              </a:ext>
            </a:extLst>
          </p:cNvPr>
          <p:cNvSpPr>
            <a:spLocks noGrp="1"/>
          </p:cNvSpPr>
          <p:nvPr>
            <p:ph idx="1"/>
          </p:nvPr>
        </p:nvSpPr>
        <p:spPr>
          <a:xfrm>
            <a:off x="6094374" y="4263992"/>
            <a:ext cx="3498045" cy="1325857"/>
          </a:xfrm>
        </p:spPr>
        <p:txBody>
          <a:bodyPr vert="horz" lIns="91440" tIns="45720" rIns="91440" bIns="45720" rtlCol="0" anchor="t">
            <a:normAutofit/>
          </a:bodyPr>
          <a:lstStyle/>
          <a:p>
            <a:pPr marL="0" indent="0">
              <a:buNone/>
            </a:pPr>
            <a:r>
              <a:rPr lang="en-US" cap="all">
                <a:solidFill>
                  <a:schemeClr val="tx1">
                    <a:lumMod val="50000"/>
                    <a:lumOff val="50000"/>
                  </a:schemeClr>
                </a:solidFill>
              </a:rPr>
              <a:t>Any Questions?</a:t>
            </a:r>
          </a:p>
        </p:txBody>
      </p:sp>
      <p:sp>
        <p:nvSpPr>
          <p:cNvPr id="29" name="Isosceles Triangle 28">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2" name="Graphic 11" descr="Handshake">
            <a:extLst>
              <a:ext uri="{FF2B5EF4-FFF2-40B4-BE49-F238E27FC236}">
                <a16:creationId xmlns:a16="http://schemas.microsoft.com/office/drawing/2014/main" id="{C4569218-5245-4ECA-9F9B-D4C452190F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276023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50">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7" name="Group 52">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54" name="Straight Connector 53">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6A7B9CE-7DE2-4093-827D-4B7B0A879488}"/>
              </a:ext>
            </a:extLst>
          </p:cNvPr>
          <p:cNvSpPr>
            <a:spLocks noGrp="1"/>
          </p:cNvSpPr>
          <p:nvPr>
            <p:ph type="title"/>
          </p:nvPr>
        </p:nvSpPr>
        <p:spPr>
          <a:xfrm>
            <a:off x="677334" y="4765972"/>
            <a:ext cx="8596668" cy="1320800"/>
          </a:xfrm>
        </p:spPr>
        <p:txBody>
          <a:bodyPr anchor="ctr">
            <a:normAutofit/>
          </a:bodyPr>
          <a:lstStyle/>
          <a:p>
            <a:r>
              <a:rPr lang="en-US" sz="4400">
                <a:solidFill>
                  <a:schemeClr val="bg1"/>
                </a:solidFill>
                <a:cs typeface="Calibri Light"/>
              </a:rPr>
              <a:t>MURDER THE MONSTER</a:t>
            </a:r>
            <a:endParaRPr lang="en-US" sz="4400">
              <a:solidFill>
                <a:schemeClr val="bg1"/>
              </a:solidFill>
            </a:endParaRPr>
          </a:p>
        </p:txBody>
      </p:sp>
      <p:sp useBgFill="1">
        <p:nvSpPr>
          <p:cNvPr id="68" name="Rectangle 63">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BB3D3CEF-CFF5-4255-9DE4-B1E3E94D3F7B}"/>
              </a:ext>
            </a:extLst>
          </p:cNvPr>
          <p:cNvGraphicFramePr>
            <a:graphicFrameLocks noGrp="1"/>
          </p:cNvGraphicFramePr>
          <p:nvPr>
            <p:ph idx="1"/>
            <p:extLst>
              <p:ext uri="{D42A27DB-BD31-4B8C-83A1-F6EECF244321}">
                <p14:modId xmlns:p14="http://schemas.microsoft.com/office/powerpoint/2010/main" val="3485509158"/>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296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03664-BF24-45B7-9CF7-61211D712579}"/>
              </a:ext>
            </a:extLst>
          </p:cNvPr>
          <p:cNvSpPr>
            <a:spLocks noGrp="1"/>
          </p:cNvSpPr>
          <p:nvPr>
            <p:ph type="title"/>
          </p:nvPr>
        </p:nvSpPr>
        <p:spPr>
          <a:xfrm>
            <a:off x="652481" y="1382486"/>
            <a:ext cx="3547581" cy="4093028"/>
          </a:xfrm>
        </p:spPr>
        <p:txBody>
          <a:bodyPr anchor="ctr">
            <a:normAutofit/>
          </a:bodyPr>
          <a:lstStyle/>
          <a:p>
            <a:r>
              <a:rPr lang="en-US" sz="4400">
                <a:cs typeface="Calibri Light"/>
              </a:rPr>
              <a:t>UX design</a:t>
            </a:r>
            <a:endParaRPr lang="en-US" sz="4400"/>
          </a:p>
        </p:txBody>
      </p:sp>
      <p:grpSp>
        <p:nvGrpSpPr>
          <p:cNvPr id="17" name="Group 16">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8" name="Straight Connector 17">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C968DC84-67BF-47FE-8115-C4C5D980ED20}"/>
              </a:ext>
            </a:extLst>
          </p:cNvPr>
          <p:cNvGraphicFramePr>
            <a:graphicFrameLocks noGrp="1"/>
          </p:cNvGraphicFramePr>
          <p:nvPr>
            <p:ph idx="1"/>
            <p:extLst>
              <p:ext uri="{D42A27DB-BD31-4B8C-83A1-F6EECF244321}">
                <p14:modId xmlns:p14="http://schemas.microsoft.com/office/powerpoint/2010/main" val="1938616127"/>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6060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5CC6-0C3C-9942-35C2-E98EBD11864C}"/>
              </a:ext>
            </a:extLst>
          </p:cNvPr>
          <p:cNvSpPr>
            <a:spLocks noGrp="1"/>
          </p:cNvSpPr>
          <p:nvPr>
            <p:ph type="title"/>
          </p:nvPr>
        </p:nvSpPr>
        <p:spPr>
          <a:xfrm>
            <a:off x="6343484" y="609600"/>
            <a:ext cx="2930518" cy="1320800"/>
          </a:xfrm>
        </p:spPr>
        <p:txBody>
          <a:bodyPr anchor="ctr">
            <a:normAutofit/>
          </a:bodyPr>
          <a:lstStyle/>
          <a:p>
            <a:r>
              <a:rPr lang="en-US" dirty="0"/>
              <a:t>Homepage</a:t>
            </a:r>
          </a:p>
        </p:txBody>
      </p:sp>
      <p:pic>
        <p:nvPicPr>
          <p:cNvPr id="5" name="Picture 4" descr="A picture containing text, blue, blackboard&#10;&#10;Description automatically generated">
            <a:extLst>
              <a:ext uri="{FF2B5EF4-FFF2-40B4-BE49-F238E27FC236}">
                <a16:creationId xmlns:a16="http://schemas.microsoft.com/office/drawing/2014/main" id="{AE139265-6DD4-2087-B68F-3208D34003ED}"/>
              </a:ext>
            </a:extLst>
          </p:cNvPr>
          <p:cNvPicPr>
            <a:picLocks noChangeAspect="1"/>
          </p:cNvPicPr>
          <p:nvPr/>
        </p:nvPicPr>
        <p:blipFill>
          <a:blip r:embed="rId2"/>
          <a:stretch>
            <a:fillRect/>
          </a:stretch>
        </p:blipFill>
        <p:spPr>
          <a:xfrm>
            <a:off x="849624" y="609600"/>
            <a:ext cx="5076580" cy="2601747"/>
          </a:xfrm>
          <a:prstGeom prst="rect">
            <a:avLst/>
          </a:prstGeom>
        </p:spPr>
      </p:pic>
      <p:sp>
        <p:nvSpPr>
          <p:cNvPr id="3" name="Content Placeholder 2">
            <a:extLst>
              <a:ext uri="{FF2B5EF4-FFF2-40B4-BE49-F238E27FC236}">
                <a16:creationId xmlns:a16="http://schemas.microsoft.com/office/drawing/2014/main" id="{58EE12FA-128B-0863-0BA1-93E95B6AE25A}"/>
              </a:ext>
            </a:extLst>
          </p:cNvPr>
          <p:cNvSpPr>
            <a:spLocks noGrp="1"/>
          </p:cNvSpPr>
          <p:nvPr>
            <p:ph idx="1"/>
          </p:nvPr>
        </p:nvSpPr>
        <p:spPr>
          <a:xfrm>
            <a:off x="6343484" y="2160589"/>
            <a:ext cx="2930517" cy="3880773"/>
          </a:xfrm>
        </p:spPr>
        <p:txBody>
          <a:bodyPr>
            <a:normAutofit/>
          </a:bodyPr>
          <a:lstStyle/>
          <a:p>
            <a:pPr>
              <a:lnSpc>
                <a:spcPct val="90000"/>
              </a:lnSpc>
            </a:pPr>
            <a:r>
              <a:rPr lang="en-US" b="0" i="0">
                <a:effectLst/>
                <a:latin typeface="Söhne"/>
              </a:rPr>
              <a:t>The project is comprised of two web pages. The homepage serves to provide a detailed description of the game, while also offering two clickable buttons to proceed with either "yes" or "no." Upon selecting the "yes" button, users are then redirected to the demo page where they will be able to witness a range of CSS transformations in action.</a:t>
            </a:r>
            <a:endParaRPr lang="en-US"/>
          </a:p>
        </p:txBody>
      </p:sp>
      <p:pic>
        <p:nvPicPr>
          <p:cNvPr id="7" name="Picture 6" descr="Text&#10;&#10;Description automatically generated">
            <a:extLst>
              <a:ext uri="{FF2B5EF4-FFF2-40B4-BE49-F238E27FC236}">
                <a16:creationId xmlns:a16="http://schemas.microsoft.com/office/drawing/2014/main" id="{C5A59441-EFF3-7BDE-B6D1-A77825F6D219}"/>
              </a:ext>
            </a:extLst>
          </p:cNvPr>
          <p:cNvPicPr>
            <a:picLocks noChangeAspect="1"/>
          </p:cNvPicPr>
          <p:nvPr/>
        </p:nvPicPr>
        <p:blipFill>
          <a:blip r:embed="rId3"/>
          <a:stretch>
            <a:fillRect/>
          </a:stretch>
        </p:blipFill>
        <p:spPr>
          <a:xfrm>
            <a:off x="967132" y="3439020"/>
            <a:ext cx="4841566" cy="2602341"/>
          </a:xfrm>
          <a:prstGeom prst="rect">
            <a:avLst/>
          </a:prstGeom>
        </p:spPr>
      </p:pic>
    </p:spTree>
    <p:extLst>
      <p:ext uri="{BB962C8B-B14F-4D97-AF65-F5344CB8AC3E}">
        <p14:creationId xmlns:p14="http://schemas.microsoft.com/office/powerpoint/2010/main" val="343810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995B-12AC-4549-9B90-5D5F46819BC6}"/>
              </a:ext>
            </a:extLst>
          </p:cNvPr>
          <p:cNvSpPr>
            <a:spLocks noGrp="1"/>
          </p:cNvSpPr>
          <p:nvPr>
            <p:ph type="title"/>
          </p:nvPr>
        </p:nvSpPr>
        <p:spPr>
          <a:xfrm>
            <a:off x="6090445" y="609600"/>
            <a:ext cx="3183556" cy="1320800"/>
          </a:xfrm>
        </p:spPr>
        <p:txBody>
          <a:bodyPr vert="horz" lIns="91440" tIns="45720" rIns="91440" bIns="45720" rtlCol="0" anchor="ctr">
            <a:normAutofit/>
          </a:bodyPr>
          <a:lstStyle/>
          <a:p>
            <a:r>
              <a:rPr lang="en-US" kern="1200" dirty="0">
                <a:latin typeface="+mj-lt"/>
                <a:ea typeface="+mj-ea"/>
                <a:cs typeface="+mj-cs"/>
              </a:rPr>
              <a:t>Background</a:t>
            </a:r>
          </a:p>
        </p:txBody>
      </p:sp>
      <p:sp>
        <p:nvSpPr>
          <p:cNvPr id="108" name="Content Placeholder 107">
            <a:extLst>
              <a:ext uri="{FF2B5EF4-FFF2-40B4-BE49-F238E27FC236}">
                <a16:creationId xmlns:a16="http://schemas.microsoft.com/office/drawing/2014/main" id="{8D26B494-C828-7CDD-9C22-2A1F81F81928}"/>
              </a:ext>
            </a:extLst>
          </p:cNvPr>
          <p:cNvSpPr>
            <a:spLocks noGrp="1"/>
          </p:cNvSpPr>
          <p:nvPr>
            <p:ph idx="1"/>
          </p:nvPr>
        </p:nvSpPr>
        <p:spPr>
          <a:xfrm>
            <a:off x="6097412" y="1823132"/>
            <a:ext cx="4527045" cy="3880773"/>
          </a:xfrm>
        </p:spPr>
        <p:txBody>
          <a:bodyPr>
            <a:normAutofit fontScale="85000" lnSpcReduction="10000"/>
          </a:bodyPr>
          <a:lstStyle/>
          <a:p>
            <a:pPr algn="l"/>
            <a:r>
              <a:rPr lang="en-US" b="0" i="0" dirty="0">
                <a:solidFill>
                  <a:schemeClr val="tx1"/>
                </a:solidFill>
                <a:effectLst/>
                <a:latin typeface="Söhne"/>
              </a:rPr>
              <a:t>The section selector is used to create a full-screen background image of a thunderstorm with a background-image property. </a:t>
            </a:r>
          </a:p>
          <a:p>
            <a:pPr algn="l"/>
            <a:r>
              <a:rPr lang="en-US" b="0" i="0" dirty="0">
                <a:solidFill>
                  <a:schemeClr val="tx1"/>
                </a:solidFill>
                <a:effectLst/>
                <a:latin typeface="Söhne"/>
              </a:rPr>
              <a:t>The position: absolute property is used to position the section element at the top left corner of the screen. The width: 100vw and height: 100vh properties are used to set the width and height of the element to the full size of the viewport. The animation property is used to apply a thundering animation with a duration of 10 seconds and a linear animation timing function, which loops infinitely.</a:t>
            </a:r>
          </a:p>
          <a:p>
            <a:pPr algn="l"/>
            <a:r>
              <a:rPr lang="en-US" b="0" i="0" dirty="0">
                <a:solidFill>
                  <a:schemeClr val="tx1"/>
                </a:solidFill>
                <a:effectLst/>
                <a:latin typeface="Söhne"/>
              </a:rPr>
              <a:t>The @keyframes rule defines the animation. The 0% keyframe sets the initial position and opacity of the section element. The 100% keyframe sets the final position and opacity of the section element.</a:t>
            </a:r>
          </a:p>
          <a:p>
            <a:endParaRPr lang="en-US" dirty="0"/>
          </a:p>
        </p:txBody>
      </p:sp>
      <p:pic>
        <p:nvPicPr>
          <p:cNvPr id="9" name="Content Placeholder 8" descr="Text&#10;&#10;Description automatically generated">
            <a:extLst>
              <a:ext uri="{FF2B5EF4-FFF2-40B4-BE49-F238E27FC236}">
                <a16:creationId xmlns:a16="http://schemas.microsoft.com/office/drawing/2014/main" id="{7255A07E-A864-D19E-53DD-E7E932F7CB16}"/>
              </a:ext>
            </a:extLst>
          </p:cNvPr>
          <p:cNvPicPr>
            <a:picLocks noChangeAspect="1"/>
          </p:cNvPicPr>
          <p:nvPr/>
        </p:nvPicPr>
        <p:blipFill>
          <a:blip r:embed="rId2"/>
          <a:stretch>
            <a:fillRect/>
          </a:stretch>
        </p:blipFill>
        <p:spPr>
          <a:xfrm>
            <a:off x="799814" y="1391657"/>
            <a:ext cx="5062993" cy="4063051"/>
          </a:xfrm>
          <a:prstGeom prst="rect">
            <a:avLst/>
          </a:prstGeom>
        </p:spPr>
      </p:pic>
    </p:spTree>
    <p:extLst>
      <p:ext uri="{BB962C8B-B14F-4D97-AF65-F5344CB8AC3E}">
        <p14:creationId xmlns:p14="http://schemas.microsoft.com/office/powerpoint/2010/main" val="243865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972A-0E76-492B-8E3D-450802B2052F}"/>
              </a:ext>
            </a:extLst>
          </p:cNvPr>
          <p:cNvSpPr>
            <a:spLocks noGrp="1"/>
          </p:cNvSpPr>
          <p:nvPr>
            <p:ph type="title"/>
          </p:nvPr>
        </p:nvSpPr>
        <p:spPr>
          <a:xfrm>
            <a:off x="6094410" y="391886"/>
            <a:ext cx="3597841" cy="914400"/>
          </a:xfrm>
        </p:spPr>
        <p:txBody>
          <a:bodyPr vert="horz" lIns="91440" tIns="45720" rIns="91440" bIns="45720" rtlCol="0" anchor="ctr">
            <a:normAutofit/>
          </a:bodyPr>
          <a:lstStyle/>
          <a:p>
            <a:r>
              <a:rPr lang="en-US" kern="1200" dirty="0">
                <a:latin typeface="+mj-lt"/>
                <a:ea typeface="+mj-ea"/>
                <a:cs typeface="+mj-cs"/>
              </a:rPr>
              <a:t>Rain effect</a:t>
            </a:r>
          </a:p>
        </p:txBody>
      </p:sp>
      <p:sp>
        <p:nvSpPr>
          <p:cNvPr id="33" name="Content Placeholder 32">
            <a:extLst>
              <a:ext uri="{FF2B5EF4-FFF2-40B4-BE49-F238E27FC236}">
                <a16:creationId xmlns:a16="http://schemas.microsoft.com/office/drawing/2014/main" id="{04FFB475-22D5-703F-8125-F921086D76D1}"/>
              </a:ext>
            </a:extLst>
          </p:cNvPr>
          <p:cNvSpPr>
            <a:spLocks noGrp="1"/>
          </p:cNvSpPr>
          <p:nvPr>
            <p:ph idx="1"/>
          </p:nvPr>
        </p:nvSpPr>
        <p:spPr>
          <a:xfrm>
            <a:off x="6094410" y="1306286"/>
            <a:ext cx="4595361" cy="4735077"/>
          </a:xfrm>
        </p:spPr>
        <p:txBody>
          <a:bodyPr>
            <a:normAutofit fontScale="85000" lnSpcReduction="20000"/>
          </a:bodyPr>
          <a:lstStyle/>
          <a:p>
            <a:pPr algn="l"/>
            <a:r>
              <a:rPr lang="en-US" b="0" i="0" dirty="0">
                <a:solidFill>
                  <a:schemeClr val="tx1"/>
                </a:solidFill>
                <a:effectLst/>
                <a:latin typeface="Söhne"/>
              </a:rPr>
              <a:t>The “</a:t>
            </a:r>
            <a:r>
              <a:rPr lang="en-US" b="0" i="0" dirty="0" err="1">
                <a:solidFill>
                  <a:schemeClr val="tx1"/>
                </a:solidFill>
                <a:effectLst/>
                <a:latin typeface="Söhne"/>
              </a:rPr>
              <a:t>section:before</a:t>
            </a:r>
            <a:r>
              <a:rPr lang="en-US" b="0" i="0" dirty="0">
                <a:solidFill>
                  <a:schemeClr val="tx1"/>
                </a:solidFill>
                <a:effectLst/>
                <a:latin typeface="Söhne"/>
              </a:rPr>
              <a:t>” pseudo-element is used to create a new element as the first child of the &lt;section&gt; element. This element is absolutely positioned over the entire section element and set to have a background image of the raindrops.</a:t>
            </a:r>
          </a:p>
          <a:p>
            <a:pPr algn="l"/>
            <a:r>
              <a:rPr lang="en-US" b="0" i="0" dirty="0">
                <a:solidFill>
                  <a:schemeClr val="tx1"/>
                </a:solidFill>
                <a:effectLst/>
                <a:latin typeface="Söhne"/>
              </a:rPr>
              <a:t>The opacity property is set to 0 initially, so the rain is not visible until the opacity is animated to 1 using the @keyframes rain animation.</a:t>
            </a:r>
          </a:p>
          <a:p>
            <a:pPr algn="l"/>
            <a:r>
              <a:rPr lang="en-US" b="0" i="0" dirty="0">
                <a:solidFill>
                  <a:schemeClr val="tx1"/>
                </a:solidFill>
                <a:effectLst/>
                <a:latin typeface="Söhne"/>
              </a:rPr>
              <a:t>The @keyframes rain animation has two keyframes, one at 0% and another at 100%. At 0%, the background-position property is set to 0 0, which means the image is positioned at the top left corner of the element. The opacity property is set to 1 and the filter property is set to hue-rotate(0), which means the color of the rain is not changed.</a:t>
            </a:r>
          </a:p>
          <a:p>
            <a:pPr algn="l"/>
            <a:r>
              <a:rPr lang="en-US" b="0" i="0" dirty="0">
                <a:solidFill>
                  <a:schemeClr val="tx1"/>
                </a:solidFill>
                <a:effectLst/>
                <a:latin typeface="Söhne"/>
              </a:rPr>
              <a:t>At 100%, the background-position property is set to 8% 80%, which means the image is positioned at 8% from the left and 80% from the top of the element. The opacity property is still 1, and the filter property is set to hue-rotate(360deg), which means the color of the rain is rotated by 360 degrees, giving it a different color.</a:t>
            </a:r>
          </a:p>
          <a:p>
            <a:endParaRPr lang="en-US" dirty="0"/>
          </a:p>
        </p:txBody>
      </p:sp>
      <p:pic>
        <p:nvPicPr>
          <p:cNvPr id="7" name="Content Placeholder 6" descr="Text&#10;&#10;Description automatically generated">
            <a:extLst>
              <a:ext uri="{FF2B5EF4-FFF2-40B4-BE49-F238E27FC236}">
                <a16:creationId xmlns:a16="http://schemas.microsoft.com/office/drawing/2014/main" id="{28EEA408-1032-54A4-6029-8BFA2D9A4886}"/>
              </a:ext>
            </a:extLst>
          </p:cNvPr>
          <p:cNvPicPr>
            <a:picLocks noChangeAspect="1"/>
          </p:cNvPicPr>
          <p:nvPr/>
        </p:nvPicPr>
        <p:blipFill>
          <a:blip r:embed="rId2"/>
          <a:stretch>
            <a:fillRect/>
          </a:stretch>
        </p:blipFill>
        <p:spPr>
          <a:xfrm>
            <a:off x="701843" y="1226598"/>
            <a:ext cx="5062993" cy="4404803"/>
          </a:xfrm>
          <a:prstGeom prst="rect">
            <a:avLst/>
          </a:prstGeom>
        </p:spPr>
      </p:pic>
    </p:spTree>
    <p:extLst>
      <p:ext uri="{BB962C8B-B14F-4D97-AF65-F5344CB8AC3E}">
        <p14:creationId xmlns:p14="http://schemas.microsoft.com/office/powerpoint/2010/main" val="363619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E3EF-D3D0-4B03-856D-17E7F88BAF20}"/>
              </a:ext>
            </a:extLst>
          </p:cNvPr>
          <p:cNvSpPr>
            <a:spLocks noGrp="1"/>
          </p:cNvSpPr>
          <p:nvPr>
            <p:ph type="title"/>
          </p:nvPr>
        </p:nvSpPr>
        <p:spPr>
          <a:xfrm>
            <a:off x="677334" y="609600"/>
            <a:ext cx="8596668" cy="1320800"/>
          </a:xfrm>
        </p:spPr>
        <p:txBody>
          <a:bodyPr anchor="t">
            <a:normAutofit/>
          </a:bodyPr>
          <a:lstStyle/>
          <a:p>
            <a:r>
              <a:rPr lang="en-US">
                <a:cs typeface="Calibri Light"/>
              </a:rPr>
              <a:t>Monsters</a:t>
            </a:r>
            <a:endParaRPr lang="en-US"/>
          </a:p>
        </p:txBody>
      </p:sp>
      <p:pic>
        <p:nvPicPr>
          <p:cNvPr id="6" name="Picture 5" descr="A picture containing dark&#10;&#10;Description automatically generated">
            <a:extLst>
              <a:ext uri="{FF2B5EF4-FFF2-40B4-BE49-F238E27FC236}">
                <a16:creationId xmlns:a16="http://schemas.microsoft.com/office/drawing/2014/main" id="{5FCF4F71-5E91-25BE-D17E-2A27AD2907DB}"/>
              </a:ext>
            </a:extLst>
          </p:cNvPr>
          <p:cNvPicPr>
            <a:picLocks noChangeAspect="1"/>
          </p:cNvPicPr>
          <p:nvPr/>
        </p:nvPicPr>
        <p:blipFill>
          <a:blip r:embed="rId2"/>
          <a:stretch>
            <a:fillRect/>
          </a:stretch>
        </p:blipFill>
        <p:spPr>
          <a:xfrm>
            <a:off x="1140409" y="1593274"/>
            <a:ext cx="4635553" cy="3882362"/>
          </a:xfrm>
          <a:prstGeom prst="rect">
            <a:avLst/>
          </a:prstGeom>
        </p:spPr>
      </p:pic>
      <p:sp>
        <p:nvSpPr>
          <p:cNvPr id="3" name="Content Placeholder 2">
            <a:extLst>
              <a:ext uri="{FF2B5EF4-FFF2-40B4-BE49-F238E27FC236}">
                <a16:creationId xmlns:a16="http://schemas.microsoft.com/office/drawing/2014/main" id="{8F1D1788-0F78-4721-A99C-CC931B3E7A87}"/>
              </a:ext>
            </a:extLst>
          </p:cNvPr>
          <p:cNvSpPr>
            <a:spLocks noGrp="1"/>
          </p:cNvSpPr>
          <p:nvPr>
            <p:ph idx="1"/>
          </p:nvPr>
        </p:nvSpPr>
        <p:spPr>
          <a:xfrm>
            <a:off x="6416039" y="2160589"/>
            <a:ext cx="3229406" cy="3880773"/>
          </a:xfrm>
        </p:spPr>
        <p:txBody>
          <a:bodyPr vert="horz" lIns="91440" tIns="45720" rIns="91440" bIns="45720" rtlCol="0">
            <a:normAutofit/>
          </a:bodyPr>
          <a:lstStyle/>
          <a:p>
            <a:pPr>
              <a:buFont typeface="Wingdings"/>
              <a:buChar char="Ø"/>
            </a:pPr>
            <a:r>
              <a:rPr lang="en-US" sz="1500" dirty="0">
                <a:cs typeface="Calibri" panose="020F0502020204030204"/>
              </a:rPr>
              <a:t>Now all we need are some “Monsters" flying around in the dark.</a:t>
            </a:r>
            <a:endParaRPr lang="en-US" sz="1500" dirty="0"/>
          </a:p>
          <a:p>
            <a:pPr>
              <a:buClr>
                <a:srgbClr val="000000"/>
              </a:buClr>
              <a:buFont typeface="Wingdings"/>
              <a:buChar char="Ø"/>
            </a:pPr>
            <a:r>
              <a:rPr lang="en-US" sz="1500" dirty="0">
                <a:cs typeface="Calibri" panose="020F0502020204030204"/>
              </a:rPr>
              <a:t>Tried some gifs of different ghosts from internet and finally fixed on the below gif to make our game more interesting.</a:t>
            </a:r>
          </a:p>
          <a:p>
            <a:pPr>
              <a:buClr>
                <a:srgbClr val="000000"/>
              </a:buClr>
              <a:buFont typeface="Wingdings"/>
              <a:buChar char="Ø"/>
            </a:pPr>
            <a:r>
              <a:rPr lang="en-US" sz="1500" dirty="0">
                <a:cs typeface="Calibri" panose="020F0502020204030204"/>
              </a:rPr>
              <a:t>Initially, this gif was having a colored background color, we used an online tool to remove the background of this gif completely.</a:t>
            </a:r>
          </a:p>
        </p:txBody>
      </p:sp>
    </p:spTree>
    <p:extLst>
      <p:ext uri="{BB962C8B-B14F-4D97-AF65-F5344CB8AC3E}">
        <p14:creationId xmlns:p14="http://schemas.microsoft.com/office/powerpoint/2010/main" val="2314176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144C-33E1-4A00-82A8-6FCD93886D83}"/>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kern="1200" dirty="0">
                <a:latin typeface="+mj-lt"/>
                <a:ea typeface="+mj-ea"/>
                <a:cs typeface="+mj-cs"/>
              </a:rPr>
              <a:t>Movement of the </a:t>
            </a:r>
            <a:r>
              <a:rPr lang="en-US" dirty="0"/>
              <a:t>Monsters</a:t>
            </a:r>
            <a:endParaRPr lang="en-US" kern="1200" dirty="0">
              <a:latin typeface="+mj-lt"/>
              <a:ea typeface="+mj-ea"/>
              <a:cs typeface="+mj-cs"/>
            </a:endParaRPr>
          </a:p>
        </p:txBody>
      </p:sp>
      <p:pic>
        <p:nvPicPr>
          <p:cNvPr id="7" name="Content Placeholder 6" descr="Text&#10;&#10;Description automatically generated">
            <a:extLst>
              <a:ext uri="{FF2B5EF4-FFF2-40B4-BE49-F238E27FC236}">
                <a16:creationId xmlns:a16="http://schemas.microsoft.com/office/drawing/2014/main" id="{053B030A-EC03-13D8-8664-D64F0DA28480}"/>
              </a:ext>
            </a:extLst>
          </p:cNvPr>
          <p:cNvPicPr>
            <a:picLocks noChangeAspect="1"/>
          </p:cNvPicPr>
          <p:nvPr/>
        </p:nvPicPr>
        <p:blipFill>
          <a:blip r:embed="rId2"/>
          <a:stretch>
            <a:fillRect/>
          </a:stretch>
        </p:blipFill>
        <p:spPr>
          <a:xfrm>
            <a:off x="817474" y="2159331"/>
            <a:ext cx="5283289" cy="2905808"/>
          </a:xfrm>
          <a:prstGeom prst="rect">
            <a:avLst/>
          </a:prstGeom>
        </p:spPr>
      </p:pic>
      <p:sp>
        <p:nvSpPr>
          <p:cNvPr id="31" name="Content Placeholder 30">
            <a:extLst>
              <a:ext uri="{FF2B5EF4-FFF2-40B4-BE49-F238E27FC236}">
                <a16:creationId xmlns:a16="http://schemas.microsoft.com/office/drawing/2014/main" id="{F12E2445-1FA9-3475-0C69-6B4EF6F67C31}"/>
              </a:ext>
            </a:extLst>
          </p:cNvPr>
          <p:cNvSpPr>
            <a:spLocks noGrp="1"/>
          </p:cNvSpPr>
          <p:nvPr>
            <p:ph idx="1"/>
          </p:nvPr>
        </p:nvSpPr>
        <p:spPr>
          <a:xfrm>
            <a:off x="6416039" y="2160589"/>
            <a:ext cx="4415247" cy="3880773"/>
          </a:xfrm>
        </p:spPr>
        <p:txBody>
          <a:bodyPr>
            <a:normAutofit/>
          </a:bodyPr>
          <a:lstStyle/>
          <a:p>
            <a:r>
              <a:rPr lang="en-US" sz="1600" b="0" i="0" dirty="0">
                <a:solidFill>
                  <a:schemeClr val="tx1"/>
                </a:solidFill>
                <a:effectLst/>
                <a:latin typeface="Söhne"/>
              </a:rPr>
              <a:t>The </a:t>
            </a:r>
            <a:r>
              <a:rPr lang="en-US" sz="1600" dirty="0">
                <a:solidFill>
                  <a:schemeClr val="tx1"/>
                </a:solidFill>
              </a:rPr>
              <a:t>width</a:t>
            </a:r>
            <a:r>
              <a:rPr lang="en-US" sz="1600" b="0" i="0" dirty="0">
                <a:solidFill>
                  <a:schemeClr val="tx1"/>
                </a:solidFill>
                <a:effectLst/>
                <a:latin typeface="Söhne"/>
              </a:rPr>
              <a:t> and </a:t>
            </a:r>
            <a:r>
              <a:rPr lang="en-US" sz="1600" dirty="0">
                <a:solidFill>
                  <a:schemeClr val="tx1"/>
                </a:solidFill>
              </a:rPr>
              <a:t>height</a:t>
            </a:r>
            <a:r>
              <a:rPr lang="en-US" sz="1600" b="0" i="0" dirty="0">
                <a:solidFill>
                  <a:schemeClr val="tx1"/>
                </a:solidFill>
                <a:effectLst/>
                <a:latin typeface="Söhne"/>
              </a:rPr>
              <a:t> properties are set to 500px to set the size of the element, and the </a:t>
            </a:r>
            <a:r>
              <a:rPr lang="en-US" sz="1600" dirty="0">
                <a:solidFill>
                  <a:schemeClr val="tx1"/>
                </a:solidFill>
              </a:rPr>
              <a:t>z-index</a:t>
            </a:r>
            <a:r>
              <a:rPr lang="en-US" sz="1600" b="0" i="0" dirty="0">
                <a:solidFill>
                  <a:schemeClr val="tx1"/>
                </a:solidFill>
                <a:effectLst/>
                <a:latin typeface="Söhne"/>
              </a:rPr>
              <a:t> property is set to 2 to bring the element in front of the other elements. </a:t>
            </a:r>
          </a:p>
          <a:p>
            <a:r>
              <a:rPr lang="en-US" sz="1600" b="0" i="0" dirty="0">
                <a:solidFill>
                  <a:schemeClr val="tx1"/>
                </a:solidFill>
                <a:effectLst/>
                <a:latin typeface="Söhne"/>
              </a:rPr>
              <a:t>The </a:t>
            </a:r>
            <a:r>
              <a:rPr lang="en-US" sz="1600" dirty="0">
                <a:solidFill>
                  <a:schemeClr val="tx1"/>
                </a:solidFill>
              </a:rPr>
              <a:t>-</a:t>
            </a:r>
            <a:r>
              <a:rPr lang="en-US" sz="1600" dirty="0" err="1">
                <a:solidFill>
                  <a:schemeClr val="tx1"/>
                </a:solidFill>
              </a:rPr>
              <a:t>webkit</a:t>
            </a:r>
            <a:r>
              <a:rPr lang="en-US" sz="1600" dirty="0">
                <a:solidFill>
                  <a:schemeClr val="tx1"/>
                </a:solidFill>
              </a:rPr>
              <a:t>-transition</a:t>
            </a:r>
            <a:r>
              <a:rPr lang="en-US" sz="1600" b="0" i="0" dirty="0">
                <a:solidFill>
                  <a:schemeClr val="tx1"/>
                </a:solidFill>
                <a:effectLst/>
                <a:latin typeface="Söhne"/>
              </a:rPr>
              <a:t> and </a:t>
            </a:r>
            <a:r>
              <a:rPr lang="en-US" sz="1600" dirty="0">
                <a:solidFill>
                  <a:schemeClr val="tx1"/>
                </a:solidFill>
              </a:rPr>
              <a:t>transition</a:t>
            </a:r>
            <a:r>
              <a:rPr lang="en-US" sz="1600" b="0" i="0" dirty="0">
                <a:solidFill>
                  <a:schemeClr val="tx1"/>
                </a:solidFill>
                <a:effectLst/>
                <a:latin typeface="Söhne"/>
              </a:rPr>
              <a:t> properties are used to create a smooth transition between the states of the element. The </a:t>
            </a:r>
            <a:r>
              <a:rPr lang="en-US" sz="1600" dirty="0">
                <a:solidFill>
                  <a:schemeClr val="tx1"/>
                </a:solidFill>
              </a:rPr>
              <a:t>-</a:t>
            </a:r>
            <a:r>
              <a:rPr lang="en-US" sz="1600" dirty="0" err="1">
                <a:solidFill>
                  <a:schemeClr val="tx1"/>
                </a:solidFill>
              </a:rPr>
              <a:t>webkit</a:t>
            </a:r>
            <a:r>
              <a:rPr lang="en-US" sz="1600" dirty="0">
                <a:solidFill>
                  <a:schemeClr val="tx1"/>
                </a:solidFill>
              </a:rPr>
              <a:t>-animation</a:t>
            </a:r>
            <a:r>
              <a:rPr lang="en-US" sz="1600" b="0" i="0" dirty="0">
                <a:solidFill>
                  <a:schemeClr val="tx1"/>
                </a:solidFill>
                <a:effectLst/>
                <a:latin typeface="Söhne"/>
              </a:rPr>
              <a:t> and </a:t>
            </a:r>
            <a:r>
              <a:rPr lang="en-US" sz="1600" dirty="0">
                <a:solidFill>
                  <a:schemeClr val="tx1"/>
                </a:solidFill>
              </a:rPr>
              <a:t>animation</a:t>
            </a:r>
            <a:r>
              <a:rPr lang="en-US" sz="1600" b="0" i="0" dirty="0">
                <a:solidFill>
                  <a:schemeClr val="tx1"/>
                </a:solidFill>
                <a:effectLst/>
                <a:latin typeface="Söhne"/>
              </a:rPr>
              <a:t> properties are used to apply the movement animation to the elements with a duration of 20 seconds and an infinite number of loops.</a:t>
            </a:r>
          </a:p>
        </p:txBody>
      </p:sp>
    </p:spTree>
    <p:extLst>
      <p:ext uri="{BB962C8B-B14F-4D97-AF65-F5344CB8AC3E}">
        <p14:creationId xmlns:p14="http://schemas.microsoft.com/office/powerpoint/2010/main" val="287225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A928-5DD6-4C6A-9BBB-55C4FF7C3C06}"/>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kern="1200" dirty="0">
                <a:latin typeface="+mj-lt"/>
                <a:ea typeface="+mj-ea"/>
                <a:cs typeface="+mj-cs"/>
              </a:rPr>
              <a:t>Continue...</a:t>
            </a:r>
          </a:p>
        </p:txBody>
      </p:sp>
      <p:pic>
        <p:nvPicPr>
          <p:cNvPr id="7" name="Content Placeholder 6" descr="A picture containing text, black, screen&#10;&#10;Description automatically generated">
            <a:extLst>
              <a:ext uri="{FF2B5EF4-FFF2-40B4-BE49-F238E27FC236}">
                <a16:creationId xmlns:a16="http://schemas.microsoft.com/office/drawing/2014/main" id="{16269582-DB30-7968-B73F-F6BEE9E8F690}"/>
              </a:ext>
            </a:extLst>
          </p:cNvPr>
          <p:cNvPicPr>
            <a:picLocks noChangeAspect="1"/>
          </p:cNvPicPr>
          <p:nvPr/>
        </p:nvPicPr>
        <p:blipFill>
          <a:blip r:embed="rId2"/>
          <a:stretch>
            <a:fillRect/>
          </a:stretch>
        </p:blipFill>
        <p:spPr>
          <a:xfrm>
            <a:off x="677333" y="2487915"/>
            <a:ext cx="2596281" cy="3225194"/>
          </a:xfrm>
          <a:prstGeom prst="rect">
            <a:avLst/>
          </a:prstGeom>
        </p:spPr>
      </p:pic>
      <p:sp>
        <p:nvSpPr>
          <p:cNvPr id="31" name="Content Placeholder 30">
            <a:extLst>
              <a:ext uri="{FF2B5EF4-FFF2-40B4-BE49-F238E27FC236}">
                <a16:creationId xmlns:a16="http://schemas.microsoft.com/office/drawing/2014/main" id="{6B0422BF-163D-6253-800B-08A66B8EE8C9}"/>
              </a:ext>
            </a:extLst>
          </p:cNvPr>
          <p:cNvSpPr>
            <a:spLocks noGrp="1"/>
          </p:cNvSpPr>
          <p:nvPr>
            <p:ph idx="1"/>
          </p:nvPr>
        </p:nvSpPr>
        <p:spPr>
          <a:xfrm>
            <a:off x="6329363" y="2160589"/>
            <a:ext cx="2944638" cy="3880773"/>
          </a:xfrm>
        </p:spPr>
        <p:txBody>
          <a:bodyPr>
            <a:normAutofit/>
          </a:bodyPr>
          <a:lstStyle/>
          <a:p>
            <a:pPr>
              <a:lnSpc>
                <a:spcPct val="90000"/>
              </a:lnSpc>
            </a:pPr>
            <a:r>
              <a:rPr lang="en-US" sz="1300" b="0" i="0">
                <a:effectLst/>
                <a:latin typeface="Söhne"/>
              </a:rPr>
              <a:t>There are two keyframes defined: </a:t>
            </a:r>
            <a:r>
              <a:rPr lang="en-US" sz="1300"/>
              <a:t>move</a:t>
            </a:r>
            <a:r>
              <a:rPr lang="en-US" sz="1300" b="0" i="0">
                <a:effectLst/>
                <a:latin typeface="Söhne"/>
              </a:rPr>
              <a:t> and </a:t>
            </a:r>
            <a:r>
              <a:rPr lang="en-US" sz="1300"/>
              <a:t>-webkit-move</a:t>
            </a:r>
            <a:r>
              <a:rPr lang="en-US" sz="1300" b="0" i="0">
                <a:effectLst/>
                <a:latin typeface="Söhne"/>
              </a:rPr>
              <a:t>. These two keyframes are identical, except for the vendor prefix </a:t>
            </a:r>
            <a:r>
              <a:rPr lang="en-US" sz="1300"/>
              <a:t>-webkit-</a:t>
            </a:r>
            <a:r>
              <a:rPr lang="en-US" sz="1300" b="0" i="0">
                <a:effectLst/>
                <a:latin typeface="Söhne"/>
              </a:rPr>
              <a:t> which is used to ensure compatibility with older versions of webkit browsers (such as Safari and Chrome).</a:t>
            </a:r>
          </a:p>
          <a:p>
            <a:pPr>
              <a:lnSpc>
                <a:spcPct val="90000"/>
              </a:lnSpc>
            </a:pPr>
            <a:r>
              <a:rPr lang="en-US" sz="1300" b="0" i="0">
                <a:effectLst/>
                <a:latin typeface="Söhne"/>
              </a:rPr>
              <a:t>The animation starts with the ghost images moving from the left of the screen to the right, then down, then across to the right again, and so on. The </a:t>
            </a:r>
            <a:r>
              <a:rPr lang="en-US" sz="1300"/>
              <a:t>100%</a:t>
            </a:r>
            <a:r>
              <a:rPr lang="en-US" sz="1300" b="0" i="0">
                <a:effectLst/>
                <a:latin typeface="Söhne"/>
              </a:rPr>
              <a:t> value for each keyframe is the final position of the ghost image. </a:t>
            </a:r>
          </a:p>
          <a:p>
            <a:pPr>
              <a:lnSpc>
                <a:spcPct val="90000"/>
              </a:lnSpc>
            </a:pPr>
            <a:r>
              <a:rPr lang="en-US" sz="1300" b="0" i="0">
                <a:effectLst/>
                <a:latin typeface="Söhne"/>
              </a:rPr>
              <a:t>Once the animation completes, the ghost images loop back to the beginning and repeat the animation infinitely.</a:t>
            </a:r>
            <a:endParaRPr lang="en-US" sz="1300"/>
          </a:p>
        </p:txBody>
      </p:sp>
      <p:pic>
        <p:nvPicPr>
          <p:cNvPr id="9" name="Picture 8" descr="A screenshot of a computer&#10;&#10;Description automatically generated with medium confidence">
            <a:extLst>
              <a:ext uri="{FF2B5EF4-FFF2-40B4-BE49-F238E27FC236}">
                <a16:creationId xmlns:a16="http://schemas.microsoft.com/office/drawing/2014/main" id="{06BA3F88-F26F-782C-5776-736F0E133642}"/>
              </a:ext>
            </a:extLst>
          </p:cNvPr>
          <p:cNvPicPr>
            <a:picLocks noChangeAspect="1"/>
          </p:cNvPicPr>
          <p:nvPr/>
        </p:nvPicPr>
        <p:blipFill>
          <a:blip r:embed="rId3"/>
          <a:stretch>
            <a:fillRect/>
          </a:stretch>
        </p:blipFill>
        <p:spPr>
          <a:xfrm>
            <a:off x="3502214" y="2238583"/>
            <a:ext cx="2596283" cy="3722270"/>
          </a:xfrm>
          <a:prstGeom prst="rect">
            <a:avLst/>
          </a:prstGeom>
        </p:spPr>
      </p:pic>
    </p:spTree>
    <p:extLst>
      <p:ext uri="{BB962C8B-B14F-4D97-AF65-F5344CB8AC3E}">
        <p14:creationId xmlns:p14="http://schemas.microsoft.com/office/powerpoint/2010/main" val="14959703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63</TotalTime>
  <Words>904</Words>
  <Application>Microsoft Macintosh PowerPoint</Application>
  <PresentationFormat>Widescreen</PresentationFormat>
  <Paragraphs>41</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vt:lpstr>
      <vt:lpstr>Arial</vt:lpstr>
      <vt:lpstr>Calibri</vt:lpstr>
      <vt:lpstr>Söhne</vt:lpstr>
      <vt:lpstr>Trebuchet MS</vt:lpstr>
      <vt:lpstr>Wingdings</vt:lpstr>
      <vt:lpstr>Wingdings 3</vt:lpstr>
      <vt:lpstr>Facet</vt:lpstr>
      <vt:lpstr>Web programming – Project 1</vt:lpstr>
      <vt:lpstr>MURDER THE MONSTER</vt:lpstr>
      <vt:lpstr>UX design</vt:lpstr>
      <vt:lpstr>Homepage</vt:lpstr>
      <vt:lpstr>Background</vt:lpstr>
      <vt:lpstr>Rain effect</vt:lpstr>
      <vt:lpstr>Monsters</vt:lpstr>
      <vt:lpstr>Movement of the Monsters</vt:lpstr>
      <vt:lpstr>Continue...</vt:lpstr>
      <vt:lpstr>Gun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veluru shriya</dc:creator>
  <cp:lastModifiedBy>Avinash Goli</cp:lastModifiedBy>
  <cp:revision>232</cp:revision>
  <cp:lastPrinted>2023-02-25T01:16:56Z</cp:lastPrinted>
  <dcterms:created xsi:type="dcterms:W3CDTF">2022-02-17T18:54:05Z</dcterms:created>
  <dcterms:modified xsi:type="dcterms:W3CDTF">2023-02-26T18:05:53Z</dcterms:modified>
</cp:coreProperties>
</file>